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364" r:id="rId5"/>
    <p:sldId id="326" r:id="rId6"/>
    <p:sldId id="350" r:id="rId7"/>
    <p:sldId id="367" r:id="rId8"/>
    <p:sldId id="370" r:id="rId9"/>
    <p:sldId id="368" r:id="rId10"/>
    <p:sldId id="369" r:id="rId11"/>
    <p:sldId id="383" r:id="rId12"/>
    <p:sldId id="384" r:id="rId13"/>
    <p:sldId id="366" r:id="rId14"/>
    <p:sldId id="382" r:id="rId15"/>
    <p:sldId id="322" r:id="rId16"/>
    <p:sldId id="31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8970" autoAdjust="0"/>
  </p:normalViewPr>
  <p:slideViewPr>
    <p:cSldViewPr snapToGrid="0">
      <p:cViewPr varScale="1">
        <p:scale>
          <a:sx n="67" d="100"/>
          <a:sy n="67" d="100"/>
        </p:scale>
        <p:origin x="1044" y="66"/>
      </p:cViewPr>
      <p:guideLst/>
    </p:cSldViewPr>
  </p:slideViewPr>
  <p:outlineViewPr>
    <p:cViewPr>
      <p:scale>
        <a:sx n="33" d="100"/>
        <a:sy n="33" d="100"/>
      </p:scale>
      <p:origin x="0" y="-5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127139-6483-4058-A238-15789974CC6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246EE-DFBD-43EC-BFCD-396B1015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0EA-FF7A-4189-8D4F-592AE8C4E173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9BDD-55FA-4905-B8BD-7C3D7E03DE44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F94-0994-4495-9DB7-364218E6529B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1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6F3-1F38-4A32-88BF-EAE5970D1DEB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6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</p:spPr>
        <p:txBody>
          <a:bodyPr/>
          <a:lstStyle/>
          <a:p>
            <a:fld id="{F53E6520-C5B9-4C69-92E6-F8E6353D3C23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E4A2-5BBC-465A-8F04-D58E3186B83D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1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D1B-313E-4B62-8C7C-65548EA49248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5CB-31F7-4B4E-962B-A2106D67B258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9C9A-49EC-41D9-936C-28FEBFD9DA84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3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268-55A1-4560-99A4-D44BDB06C860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0924F3-9107-4B27-A238-A67E4B823817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24F3-9107-4B27-A238-A67E4B823817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715E4A2-5BBC-465A-8F04-D58E3186B83D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929E-7C63-46E2-95D0-1B053BA8E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/>
          <a:lstStyle/>
          <a:p>
            <a:r>
              <a:rPr lang="en-US" dirty="0"/>
              <a:t>Right to Appeal 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the Appellate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F451E-C561-4B41-81A4-EB4D35E4FE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716CF-3EAA-4D71-BA32-1BF995F6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5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A6CFB2-DA05-4DB0-8AAD-E9128F18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EB50-7D51-480E-8732-CA2DE94E5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b="1" dirty="0"/>
              <a:t>The decision of the </a:t>
            </a:r>
          </a:p>
          <a:p>
            <a:r>
              <a:rPr lang="en-US" b="1" dirty="0"/>
              <a:t>Equity Resolution Appellate Officer </a:t>
            </a:r>
          </a:p>
          <a:p>
            <a:r>
              <a:rPr lang="en-US" b="1" dirty="0"/>
              <a:t>is final</a:t>
            </a:r>
            <a:r>
              <a:rPr lang="en-US" sz="2000" b="1" dirty="0"/>
              <a:t>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A78499-3DFD-4AD8-BB76-6D2C5447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under 600.030; 600.040 and 600.050</a:t>
            </a:r>
          </a:p>
        </p:txBody>
      </p:sp>
    </p:spTree>
    <p:extLst>
      <p:ext uri="{BB962C8B-B14F-4D97-AF65-F5344CB8AC3E}">
        <p14:creationId xmlns:p14="http://schemas.microsoft.com/office/powerpoint/2010/main" val="412755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4660"/>
            <a:ext cx="10515600" cy="41145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Consult with OGC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You will be assigned an attorney who did not advise on the case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Able to assist you as you work through the record on appeal and in writing your decision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Seek logistical assistance from your University’s Title IX / Equity Office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DF51-D898-4301-AB18-DA0E3CEB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706E-CD9B-4C92-A613-5B05752A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76B61-1B85-4F3C-9F68-94F8E0BD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1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6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34AD38-32EE-4A6A-B948-73981654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93" y="291950"/>
            <a:ext cx="10515600" cy="1325563"/>
          </a:xfrm>
        </p:spPr>
        <p:txBody>
          <a:bodyPr/>
          <a:lstStyle/>
          <a:p>
            <a:r>
              <a:rPr lang="en-US" b="1" dirty="0"/>
              <a:t>Recusal of an Appellate Officer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C92FD3-523F-4B27-9FE8-316D55E2B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en-US" dirty="0">
                <a:ea typeface="+mn-lt"/>
                <a:cs typeface="+mn-lt"/>
              </a:rPr>
              <a:t>Appellate Officer </a:t>
            </a:r>
            <a:r>
              <a:rPr lang="en-US" b="1" dirty="0"/>
              <a:t>shall not have a Conflict of Interest or Bias</a:t>
            </a:r>
            <a:r>
              <a:rPr lang="en-US" dirty="0"/>
              <a:t> for or against Complainants or Respondents generally or an individual Complainant or Respondent.  </a:t>
            </a:r>
          </a:p>
          <a:p>
            <a:pPr algn="just"/>
            <a:r>
              <a:rPr lang="en-US" dirty="0"/>
              <a:t>If an Appellate Officer feels that they have a Conflict of Interest or Bias, or cannot make an objective determination, </a:t>
            </a:r>
            <a:r>
              <a:rPr lang="en-US" b="1" dirty="0"/>
              <a:t>they must recuse themselves</a:t>
            </a:r>
            <a:r>
              <a:rPr lang="en-US" dirty="0"/>
              <a:t>.</a:t>
            </a:r>
          </a:p>
          <a:p>
            <a:pPr algn="just"/>
            <a:r>
              <a:rPr lang="en-US" dirty="0">
                <a:ea typeface="+mn-lt"/>
                <a:cs typeface="+mn-lt"/>
              </a:rPr>
              <a:t>If recusal occurs, an alternate appointment shall be made by: </a:t>
            </a:r>
          </a:p>
          <a:p>
            <a:pPr lvl="1" algn="just"/>
            <a:r>
              <a:rPr lang="en-US" dirty="0">
                <a:ea typeface="+mn-lt"/>
                <a:cs typeface="+mn-lt"/>
              </a:rPr>
              <a:t>Title IX - Chancellor (or Designee)</a:t>
            </a:r>
          </a:p>
          <a:p>
            <a:pPr lvl="1" algn="just"/>
            <a:r>
              <a:rPr lang="en-US" dirty="0">
                <a:ea typeface="+mn-lt"/>
                <a:cs typeface="+mn-lt"/>
              </a:rPr>
              <a:t>Equity – Student, Student Organization or University Staff Respondents – Chancellor (or Designee)</a:t>
            </a:r>
          </a:p>
          <a:p>
            <a:pPr lvl="1" algn="just"/>
            <a:r>
              <a:rPr lang="en-US" dirty="0">
                <a:ea typeface="+mn-lt"/>
                <a:cs typeface="+mn-lt"/>
              </a:rPr>
              <a:t>Equity – Faculty, UM System Staff or University as Respondent – President (or Designee)</a:t>
            </a:r>
          </a:p>
          <a:p>
            <a:pPr lvl="1" algn="just"/>
            <a:endParaRPr lang="en-US" dirty="0">
              <a:ea typeface="+mn-lt"/>
              <a:cs typeface="+mn-lt"/>
            </a:endParaRPr>
          </a:p>
          <a:p>
            <a:pPr lvl="1" algn="just"/>
            <a:endParaRPr lang="en-US" dirty="0">
              <a:ea typeface="+mn-lt"/>
              <a:cs typeface="+mn-lt"/>
            </a:endParaRPr>
          </a:p>
          <a:p>
            <a:pPr algn="just"/>
            <a:endParaRPr lang="en-US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en-US" dirty="0">
              <a:cs typeface="Arial" panose="020B0604020202020204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828F5-D1EC-4528-8788-9556F22F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A6CFB2-DA05-4DB0-8AAD-E9128F18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EB50-7D51-480E-8732-CA2DE94E5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Both Parties </a:t>
            </a:r>
            <a:r>
              <a:rPr lang="en-US" dirty="0"/>
              <a:t>are allowed to appeal: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dismissal of all or part of a Formal Complaint (Title IX),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summary determination ending the process (Equity),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findings of the Administrative Resolution Decision or Hearing Panel* (Equity or Title IX).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*Administrative and Hearing Panel Resolution is not available for Title IX allegations raised in matters that arise out of an Academic Medical Center. 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A78499-3DFD-4AD8-BB76-6D2C5447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under 600.030; 600.040 and 600.050</a:t>
            </a:r>
          </a:p>
        </p:txBody>
      </p:sp>
    </p:spTree>
    <p:extLst>
      <p:ext uri="{BB962C8B-B14F-4D97-AF65-F5344CB8AC3E}">
        <p14:creationId xmlns:p14="http://schemas.microsoft.com/office/powerpoint/2010/main" val="414968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316598-23A7-48FB-85E0-53B22875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under </a:t>
            </a:r>
            <a:br>
              <a:rPr lang="en-US" dirty="0"/>
            </a:br>
            <a:r>
              <a:rPr lang="en-US" dirty="0"/>
              <a:t>600.030, 600.040, and 600.050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76E56-64E4-450A-8C92-1B5D03540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/>
              <a:t>Appeals are limited to the following grounds:</a:t>
            </a:r>
          </a:p>
          <a:p>
            <a:pPr marL="365760" indent="0">
              <a:buNone/>
            </a:pPr>
            <a:r>
              <a:rPr lang="en-US" sz="2800" dirty="0"/>
              <a:t>	a. </a:t>
            </a:r>
            <a:r>
              <a:rPr lang="en-US" sz="2800" b="1" dirty="0"/>
              <a:t>A procedural irregularity </a:t>
            </a:r>
            <a:r>
              <a:rPr lang="en-US" sz="2800" dirty="0"/>
              <a:t>that affected the outcome of the matter (e.g., material deviation from established procedure, etc.);</a:t>
            </a:r>
          </a:p>
          <a:p>
            <a:pPr marL="365760" indent="0">
              <a:buNone/>
            </a:pPr>
            <a:r>
              <a:rPr lang="en-US" sz="2800" dirty="0"/>
              <a:t>	b.  </a:t>
            </a:r>
            <a:r>
              <a:rPr lang="en-US" sz="2800" b="1" dirty="0"/>
              <a:t>To consider new evidence </a:t>
            </a:r>
            <a:r>
              <a:rPr lang="en-US" sz="2800" dirty="0"/>
              <a:t>that was not reasonably available at the time the determination regarding responsibility or dismissal was made that could affect the outcome of the matter;</a:t>
            </a:r>
          </a:p>
          <a:p>
            <a:pPr marL="365760" indent="0">
              <a:buNone/>
            </a:pPr>
            <a:r>
              <a:rPr lang="en-US" sz="2800" dirty="0"/>
              <a:t> 	c. The Title IX Coordinator / Equity (HR) Officer, Investigator(s), or decision-maker(s) had a </a:t>
            </a:r>
            <a:r>
              <a:rPr lang="en-US" sz="2800" b="1" dirty="0"/>
              <a:t>conflict of interest or bias </a:t>
            </a:r>
            <a:r>
              <a:rPr lang="en-US" sz="2800" dirty="0"/>
              <a:t>for or against Complainants or Respondents generally or the individual Complainant or Respondent that affected the outcome of the matter; or</a:t>
            </a:r>
          </a:p>
          <a:p>
            <a:pPr marL="365760" indent="0">
              <a:buNone/>
            </a:pPr>
            <a:r>
              <a:rPr lang="en-US" sz="2800" dirty="0"/>
              <a:t>	d.  The </a:t>
            </a:r>
            <a:r>
              <a:rPr lang="en-US" sz="2800" b="1" dirty="0"/>
              <a:t>sanctions fall outside the range typically imposed </a:t>
            </a:r>
            <a:r>
              <a:rPr lang="en-US" sz="2800" dirty="0"/>
              <a:t>for the offense, or for the cumulative conduct record of the Respondent.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F55840-C2D7-4E47-A18F-71A899FD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Appeals are not full re-hearings and are intended to be deferential to original findings.  </a:t>
            </a:r>
          </a:p>
          <a:p>
            <a:pPr lvl="1"/>
            <a:r>
              <a:rPr lang="en-US" dirty="0"/>
              <a:t>Record of the Case (i.e., investigative report, exhibits, recordings)</a:t>
            </a:r>
          </a:p>
          <a:p>
            <a:pPr lvl="1"/>
            <a:r>
              <a:rPr lang="en-US" dirty="0"/>
              <a:t>Written documentation (i.e., decision-maker(s) determination)</a:t>
            </a:r>
          </a:p>
          <a:p>
            <a:pPr lvl="1"/>
            <a:r>
              <a:rPr lang="en-US" dirty="0"/>
              <a:t>Relevant documentation regarding grounds for appeal</a:t>
            </a:r>
          </a:p>
          <a:p>
            <a:r>
              <a:rPr lang="en-US" dirty="0"/>
              <a:t>Appellate Officer may grant reasonable extensions to deadlines in the appeal process to a Party, with notice provided to the other Party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Requests for appeal must be submitted in writing to Appellate Officer within 5 business days of delivery of notice of dismissal or written determination </a:t>
            </a:r>
          </a:p>
          <a:p>
            <a:r>
              <a:rPr lang="en-US" dirty="0"/>
              <a:t>When any Party requests an appeal, opposing party will be notified and receive a copy of the request for appeal</a:t>
            </a:r>
          </a:p>
          <a:p>
            <a:r>
              <a:rPr lang="en-US" dirty="0"/>
              <a:t>Non-appealing Party may file a response to the request for appeal within 5 business days of delivery of notice and copy of request for appeal</a:t>
            </a:r>
          </a:p>
          <a:p>
            <a:pPr lvl="1"/>
            <a:r>
              <a:rPr lang="en-US" dirty="0"/>
              <a:t>Sufficient grounds for appeal have not been met, and/or </a:t>
            </a:r>
          </a:p>
          <a:p>
            <a:pPr lvl="1"/>
            <a:r>
              <a:rPr lang="en-US" dirty="0"/>
              <a:t>Merits of the appeal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3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740"/>
            <a:ext cx="10515600" cy="428641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Appellate Officer will review Request for Appeal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Is request timely?</a:t>
            </a:r>
          </a:p>
          <a:p>
            <a:pPr lvl="1"/>
            <a:r>
              <a:rPr lang="en-US" dirty="0"/>
              <a:t>Is appeal based on articulated bases for appeal?</a:t>
            </a:r>
          </a:p>
          <a:p>
            <a:pPr lvl="1"/>
            <a:r>
              <a:rPr lang="en-US" dirty="0"/>
              <a:t>If viewed in light most favorable to appealing Party, does the appeal state grounds that could result in an adjusted finding or sanction?</a:t>
            </a:r>
          </a:p>
          <a:p>
            <a:r>
              <a:rPr lang="en-US" sz="3000" dirty="0"/>
              <a:t>If answer to these questions is no, appeal will be rejected.  </a:t>
            </a:r>
          </a:p>
          <a:p>
            <a:r>
              <a:rPr lang="en-US" sz="3000" dirty="0"/>
              <a:t>Decision to accept or reject an appeal will be made in writing within 15 days; otherwise, deemed accepted.  </a:t>
            </a:r>
          </a:p>
          <a:p>
            <a:r>
              <a:rPr lang="en-US" sz="3000" dirty="0"/>
              <a:t>If accepted, decision on appeal must be rendered within 10 business days from accepting request for appeal.  </a:t>
            </a:r>
          </a:p>
          <a:p>
            <a:r>
              <a:rPr lang="en-US" sz="3000" dirty="0"/>
              <a:t>If accepted, Appellate Officer must render written decision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 – Written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1500086"/>
            <a:ext cx="10515600" cy="4114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PRACTICE POINTER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decide to accept appeal, you may combine decision to accept appeal &amp; written decision on appeal into one decision.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(will have to be completed within 15 days)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6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D153-D614-4037-A2D1-031C14A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Process – Written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FC88-8D76-4D7F-ACB2-7DC2256B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1500086"/>
            <a:ext cx="10515600" cy="411450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procedural history of appellate case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List bases for appeal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combining acceptance of request for appeal, include rationale for this: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appropriate grounds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Viewed in light most favorable, could result in adjusted finding or sanction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State standard of review (deference to original findings and to what you are confining your review)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State conclusion(s) &amp; rationale for decision(s)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Close by indicating that the outcome is final; further appeals are not permitted.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3A3E-328E-442B-B0FA-AC21835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9AE13F9AE3644B916BF12863A98E7D" ma:contentTypeVersion="1" ma:contentTypeDescription="Create a new document." ma:contentTypeScope="" ma:versionID="3c902c10b223f403f0379a1f5a8b9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5CBAB5-FDA9-45F0-AEDC-6153983E2B1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B57206-09CE-416B-A769-AF33811AEA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8789F-359C-459D-BC6A-A44277B78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12208</TotalTime>
  <Words>839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Office Theme</vt:lpstr>
      <vt:lpstr>Right to Appeal  &amp;  the Appellate Process</vt:lpstr>
      <vt:lpstr>Recusal of an Appellate Officer</vt:lpstr>
      <vt:lpstr>Appeals under 600.030; 600.040 and 600.050</vt:lpstr>
      <vt:lpstr>Appeals under  600.030, 600.040, and 600.050</vt:lpstr>
      <vt:lpstr>Appellate Process</vt:lpstr>
      <vt:lpstr>Appellate Process</vt:lpstr>
      <vt:lpstr>Appellate Process</vt:lpstr>
      <vt:lpstr>Appellate Process – Written Decision</vt:lpstr>
      <vt:lpstr>Appellate Process – Written Decision</vt:lpstr>
      <vt:lpstr>Appeals under 600.030; 600.040 and 600.050</vt:lpstr>
      <vt:lpstr>Appellate Process</vt:lpstr>
      <vt:lpstr>Questions?</vt:lpstr>
      <vt:lpstr>PowerPoint Presentation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Missouri System</dc:title>
  <dc:creator>University of Missouri System</dc:creator>
  <cp:lastModifiedBy>Bunn, Kathy</cp:lastModifiedBy>
  <cp:revision>269</cp:revision>
  <cp:lastPrinted>2020-08-05T22:26:33Z</cp:lastPrinted>
  <dcterms:created xsi:type="dcterms:W3CDTF">2017-03-12T19:27:26Z</dcterms:created>
  <dcterms:modified xsi:type="dcterms:W3CDTF">2020-10-19T14:55:59Z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0x010100F09AE13F9AE3644B916BF12863A98E7D</vt:lpwstr>
  </property>
  <property fmtid="{D5CDD505-2E9C-101B-9397-08002B2CF9AE}" pid="3" name="Order">
    <vt:r8>153500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