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90" r:id="rId3"/>
    <p:sldId id="257" r:id="rId4"/>
    <p:sldId id="298" r:id="rId5"/>
    <p:sldId id="317" r:id="rId6"/>
    <p:sldId id="258" r:id="rId7"/>
    <p:sldId id="291" r:id="rId8"/>
    <p:sldId id="292" r:id="rId9"/>
    <p:sldId id="314" r:id="rId10"/>
    <p:sldId id="315" r:id="rId11"/>
    <p:sldId id="293" r:id="rId12"/>
    <p:sldId id="312" r:id="rId13"/>
    <p:sldId id="326" r:id="rId14"/>
    <p:sldId id="321" r:id="rId15"/>
    <p:sldId id="323" r:id="rId16"/>
    <p:sldId id="324" r:id="rId17"/>
    <p:sldId id="306" r:id="rId18"/>
    <p:sldId id="322" r:id="rId19"/>
    <p:sldId id="305" r:id="rId20"/>
    <p:sldId id="318" r:id="rId21"/>
    <p:sldId id="319" r:id="rId22"/>
    <p:sldId id="303" r:id="rId23"/>
    <p:sldId id="313" r:id="rId24"/>
    <p:sldId id="316" r:id="rId25"/>
    <p:sldId id="304" r:id="rId26"/>
    <p:sldId id="320" r:id="rId27"/>
    <p:sldId id="307" r:id="rId28"/>
    <p:sldId id="308" r:id="rId29"/>
    <p:sldId id="309" r:id="rId30"/>
    <p:sldId id="310" r:id="rId31"/>
    <p:sldId id="311" r:id="rId32"/>
    <p:sldId id="327" r:id="rId33"/>
    <p:sldId id="325" r:id="rId34"/>
    <p:sldId id="259" r:id="rId35"/>
    <p:sldId id="260" r:id="rId36"/>
    <p:sldId id="261" r:id="rId37"/>
    <p:sldId id="287" r:id="rId38"/>
    <p:sldId id="262" r:id="rId39"/>
    <p:sldId id="263" r:id="rId40"/>
    <p:sldId id="264" r:id="rId41"/>
    <p:sldId id="265" r:id="rId42"/>
    <p:sldId id="295" r:id="rId43"/>
    <p:sldId id="266" r:id="rId44"/>
    <p:sldId id="270" r:id="rId45"/>
    <p:sldId id="272" r:id="rId46"/>
    <p:sldId id="284" r:id="rId47"/>
    <p:sldId id="275" r:id="rId48"/>
    <p:sldId id="288" r:id="rId49"/>
    <p:sldId id="294" r:id="rId50"/>
    <p:sldId id="267" r:id="rId51"/>
    <p:sldId id="268" r:id="rId52"/>
    <p:sldId id="273" r:id="rId53"/>
    <p:sldId id="269" r:id="rId54"/>
    <p:sldId id="271" r:id="rId55"/>
    <p:sldId id="283" r:id="rId56"/>
    <p:sldId id="274" r:id="rId57"/>
    <p:sldId id="301" r:id="rId58"/>
    <p:sldId id="302" r:id="rId59"/>
    <p:sldId id="300" r:id="rId60"/>
    <p:sldId id="276" r:id="rId61"/>
    <p:sldId id="277" r:id="rId62"/>
    <p:sldId id="278" r:id="rId63"/>
    <p:sldId id="279" r:id="rId64"/>
    <p:sldId id="280" r:id="rId65"/>
    <p:sldId id="296" r:id="rId66"/>
    <p:sldId id="297" r:id="rId67"/>
    <p:sldId id="281" r:id="rId68"/>
    <p:sldId id="282" r:id="rId69"/>
    <p:sldId id="289" r:id="rId70"/>
    <p:sldId id="285" r:id="rId71"/>
    <p:sldId id="286" r:id="rId72"/>
    <p:sldId id="328" r:id="rId73"/>
    <p:sldId id="341" r:id="rId74"/>
    <p:sldId id="339" r:id="rId75"/>
    <p:sldId id="332" r:id="rId76"/>
    <p:sldId id="333" r:id="rId77"/>
    <p:sldId id="334" r:id="rId78"/>
    <p:sldId id="335" r:id="rId79"/>
    <p:sldId id="340" r:id="rId80"/>
    <p:sldId id="342" r:id="rId81"/>
    <p:sldId id="329" r:id="rId82"/>
    <p:sldId id="330" r:id="rId83"/>
    <p:sldId id="331" r:id="rId84"/>
    <p:sldId id="336" r:id="rId85"/>
    <p:sldId id="354" r:id="rId86"/>
    <p:sldId id="343" r:id="rId87"/>
    <p:sldId id="346" r:id="rId88"/>
    <p:sldId id="345" r:id="rId89"/>
    <p:sldId id="347" r:id="rId90"/>
    <p:sldId id="348" r:id="rId91"/>
    <p:sldId id="349" r:id="rId92"/>
    <p:sldId id="350" r:id="rId93"/>
    <p:sldId id="351" r:id="rId94"/>
    <p:sldId id="337" r:id="rId95"/>
    <p:sldId id="338" r:id="rId96"/>
    <p:sldId id="352" r:id="rId97"/>
    <p:sldId id="344" r:id="rId98"/>
    <p:sldId id="353" r:id="rId99"/>
    <p:sldId id="299" r:id="rId100"/>
    <p:sldId id="355" r:id="rId101"/>
    <p:sldId id="356" r:id="rId102"/>
    <p:sldId id="357" r:id="rId103"/>
    <p:sldId id="366" r:id="rId104"/>
    <p:sldId id="367" r:id="rId105"/>
    <p:sldId id="359" r:id="rId106"/>
    <p:sldId id="360" r:id="rId107"/>
    <p:sldId id="358" r:id="rId108"/>
    <p:sldId id="363" r:id="rId109"/>
    <p:sldId id="364" r:id="rId110"/>
    <p:sldId id="361" r:id="rId111"/>
    <p:sldId id="362" r:id="rId112"/>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33CC"/>
    <a:srgbClr val="CC6600"/>
    <a:srgbClr val="CC3399"/>
    <a:srgbClr val="CC0066"/>
    <a:srgbClr val="FFFFFF"/>
    <a:srgbClr val="FF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722" autoAdjust="0"/>
  </p:normalViewPr>
  <p:slideViewPr>
    <p:cSldViewPr>
      <p:cViewPr varScale="1">
        <p:scale>
          <a:sx n="55" d="100"/>
          <a:sy n="55" d="100"/>
        </p:scale>
        <p:origin x="-13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7680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76804" name="Rectangle 4"/>
          <p:cNvSpPr>
            <a:spLocks noGrp="1" noChangeArrowheads="1"/>
          </p:cNvSpPr>
          <p:nvPr>
            <p:ph type="dt" sz="half" idx="2"/>
          </p:nvPr>
        </p:nvSpPr>
        <p:spPr/>
        <p:txBody>
          <a:bodyPr/>
          <a:lstStyle>
            <a:lvl1pPr>
              <a:buClrTx/>
              <a:defRPr/>
            </a:lvl1pPr>
          </a:lstStyle>
          <a:p>
            <a:endParaRPr lang="en-US"/>
          </a:p>
        </p:txBody>
      </p:sp>
      <p:sp>
        <p:nvSpPr>
          <p:cNvPr id="76805" name="Rectangle 5"/>
          <p:cNvSpPr>
            <a:spLocks noGrp="1" noChangeArrowheads="1"/>
          </p:cNvSpPr>
          <p:nvPr>
            <p:ph type="ftr" sz="quarter" idx="3"/>
          </p:nvPr>
        </p:nvSpPr>
        <p:spPr/>
        <p:txBody>
          <a:bodyPr/>
          <a:lstStyle>
            <a:lvl1pPr>
              <a:buClrTx/>
              <a:defRPr/>
            </a:lvl1pPr>
          </a:lstStyle>
          <a:p>
            <a:endParaRPr lang="en-US"/>
          </a:p>
        </p:txBody>
      </p:sp>
      <p:sp>
        <p:nvSpPr>
          <p:cNvPr id="76806" name="Rectangle 6"/>
          <p:cNvSpPr>
            <a:spLocks noGrp="1" noChangeArrowheads="1"/>
          </p:cNvSpPr>
          <p:nvPr>
            <p:ph type="sldNum" sz="quarter" idx="4"/>
          </p:nvPr>
        </p:nvSpPr>
        <p:spPr/>
        <p:txBody>
          <a:bodyPr/>
          <a:lstStyle>
            <a:lvl1pPr>
              <a:buClrTx/>
              <a:defRPr/>
            </a:lvl1pPr>
          </a:lstStyle>
          <a:p>
            <a:fld id="{E4FBF53F-B0EE-4588-9639-5D593E178FB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CBEF12-FF61-4CE9-9C80-940AB75C6710}" type="slidenum">
              <a:rPr lang="en-US"/>
              <a:pPr/>
              <a:t>‹#›</a:t>
            </a:fld>
            <a:endParaRPr lang="en-US"/>
          </a:p>
        </p:txBody>
      </p:sp>
    </p:spTree>
    <p:extLst>
      <p:ext uri="{BB962C8B-B14F-4D97-AF65-F5344CB8AC3E}">
        <p14:creationId xmlns:p14="http://schemas.microsoft.com/office/powerpoint/2010/main" val="157847503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D4DE5E-5DBE-4C94-9EF9-E5F38684ACC3}" type="slidenum">
              <a:rPr lang="en-US"/>
              <a:pPr/>
              <a:t>‹#›</a:t>
            </a:fld>
            <a:endParaRPr lang="en-US"/>
          </a:p>
        </p:txBody>
      </p:sp>
    </p:spTree>
    <p:extLst>
      <p:ext uri="{BB962C8B-B14F-4D97-AF65-F5344CB8AC3E}">
        <p14:creationId xmlns:p14="http://schemas.microsoft.com/office/powerpoint/2010/main" val="24115301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26E3D3-CDE5-4425-A69D-9E6EF6CBA6A3}" type="slidenum">
              <a:rPr lang="en-US"/>
              <a:pPr/>
              <a:t>‹#›</a:t>
            </a:fld>
            <a:endParaRPr lang="en-US"/>
          </a:p>
        </p:txBody>
      </p:sp>
    </p:spTree>
    <p:extLst>
      <p:ext uri="{BB962C8B-B14F-4D97-AF65-F5344CB8AC3E}">
        <p14:creationId xmlns:p14="http://schemas.microsoft.com/office/powerpoint/2010/main" val="9216581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DF9C84-C68B-4F48-B7BD-1666821D8A54}" type="slidenum">
              <a:rPr lang="en-US"/>
              <a:pPr/>
              <a:t>‹#›</a:t>
            </a:fld>
            <a:endParaRPr lang="en-US"/>
          </a:p>
        </p:txBody>
      </p:sp>
    </p:spTree>
    <p:extLst>
      <p:ext uri="{BB962C8B-B14F-4D97-AF65-F5344CB8AC3E}">
        <p14:creationId xmlns:p14="http://schemas.microsoft.com/office/powerpoint/2010/main" val="40604074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61B59A-5AF4-476B-A5DB-A5582E51AEB7}" type="slidenum">
              <a:rPr lang="en-US"/>
              <a:pPr/>
              <a:t>‹#›</a:t>
            </a:fld>
            <a:endParaRPr lang="en-US"/>
          </a:p>
        </p:txBody>
      </p:sp>
    </p:spTree>
    <p:extLst>
      <p:ext uri="{BB962C8B-B14F-4D97-AF65-F5344CB8AC3E}">
        <p14:creationId xmlns:p14="http://schemas.microsoft.com/office/powerpoint/2010/main" val="23625911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5C85FB3-54CE-414A-96CC-86FA8C867119}" type="slidenum">
              <a:rPr lang="en-US"/>
              <a:pPr/>
              <a:t>‹#›</a:t>
            </a:fld>
            <a:endParaRPr lang="en-US"/>
          </a:p>
        </p:txBody>
      </p:sp>
    </p:spTree>
    <p:extLst>
      <p:ext uri="{BB962C8B-B14F-4D97-AF65-F5344CB8AC3E}">
        <p14:creationId xmlns:p14="http://schemas.microsoft.com/office/powerpoint/2010/main" val="42166736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58253E7-227D-4BE9-BED9-CEA2D0A54F03}" type="slidenum">
              <a:rPr lang="en-US"/>
              <a:pPr/>
              <a:t>‹#›</a:t>
            </a:fld>
            <a:endParaRPr lang="en-US"/>
          </a:p>
        </p:txBody>
      </p:sp>
    </p:spTree>
    <p:extLst>
      <p:ext uri="{BB962C8B-B14F-4D97-AF65-F5344CB8AC3E}">
        <p14:creationId xmlns:p14="http://schemas.microsoft.com/office/powerpoint/2010/main" val="40687153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F295921-C257-42B4-8E91-576FF17C91EF}" type="slidenum">
              <a:rPr lang="en-US"/>
              <a:pPr/>
              <a:t>‹#›</a:t>
            </a:fld>
            <a:endParaRPr lang="en-US"/>
          </a:p>
        </p:txBody>
      </p:sp>
    </p:spTree>
    <p:extLst>
      <p:ext uri="{BB962C8B-B14F-4D97-AF65-F5344CB8AC3E}">
        <p14:creationId xmlns:p14="http://schemas.microsoft.com/office/powerpoint/2010/main" val="147181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972C60-094A-439B-84D4-0125D52F9B00}" type="slidenum">
              <a:rPr lang="en-US"/>
              <a:pPr/>
              <a:t>‹#›</a:t>
            </a:fld>
            <a:endParaRPr lang="en-US"/>
          </a:p>
        </p:txBody>
      </p:sp>
    </p:spTree>
    <p:extLst>
      <p:ext uri="{BB962C8B-B14F-4D97-AF65-F5344CB8AC3E}">
        <p14:creationId xmlns:p14="http://schemas.microsoft.com/office/powerpoint/2010/main" val="16873156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1CD2774-90ED-47D1-AB74-7BDE923EB1E4}" type="slidenum">
              <a:rPr lang="en-US"/>
              <a:pPr/>
              <a:t>‹#›</a:t>
            </a:fld>
            <a:endParaRPr lang="en-US"/>
          </a:p>
        </p:txBody>
      </p:sp>
    </p:spTree>
    <p:extLst>
      <p:ext uri="{BB962C8B-B14F-4D97-AF65-F5344CB8AC3E}">
        <p14:creationId xmlns:p14="http://schemas.microsoft.com/office/powerpoint/2010/main" val="19065087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
                <a:schemeClr val="tx1"/>
              </a:buClr>
              <a:defRPr sz="1400">
                <a:cs typeface="+mn-cs"/>
              </a:defRPr>
            </a:lvl1pPr>
          </a:lstStyle>
          <a:p>
            <a:endParaRPr lang="en-US"/>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
                <a:schemeClr val="tx1"/>
              </a:buClr>
              <a:defRPr sz="1400">
                <a:cs typeface="+mn-cs"/>
              </a:defRPr>
            </a:lvl1pPr>
          </a:lstStyle>
          <a:p>
            <a:endParaRPr lang="en-US"/>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
                <a:schemeClr val="tx1"/>
              </a:buClr>
              <a:defRPr sz="1400">
                <a:cs typeface="+mn-cs"/>
              </a:defRPr>
            </a:lvl1pPr>
          </a:lstStyle>
          <a:p>
            <a:fld id="{188579C5-47CC-4C06-90F8-3DA78CF280D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hyperlink" Target="http://adv.edintorni.net/click/?mo=T&amp;ky=sicily&amp;af=60069&amp;ct=uk&amp;rf=http://www.sicilyintheworld.com/city_detail.asp?ID=143&amp;re=&amp;ts=1301868591968&amp;hs=2a45fc79882b1feea719b338439416bf"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533400" y="228600"/>
            <a:ext cx="6477000" cy="1219200"/>
          </a:xfrm>
        </p:spPr>
        <p:txBody>
          <a:bodyPr/>
          <a:lstStyle/>
          <a:p>
            <a:r>
              <a:rPr lang="en-US" b="1" dirty="0" smtClean="0">
                <a:solidFill>
                  <a:srgbClr val="FFFFCC"/>
                </a:solidFill>
                <a:effectLst>
                  <a:outerShdw blurRad="38100" dist="38100" dir="2700000" algn="tl">
                    <a:srgbClr val="000000">
                      <a:alpha val="43137"/>
                    </a:srgbClr>
                  </a:outerShdw>
                </a:effectLst>
              </a:rPr>
              <a:t>Sicily: Southwest</a:t>
            </a:r>
            <a:endParaRPr lang="en-US" b="1" dirty="0">
              <a:solidFill>
                <a:srgbClr val="FFFFCC"/>
              </a:solidFill>
              <a:effectLst>
                <a:outerShdw blurRad="38100" dist="38100" dir="2700000" algn="tl">
                  <a:srgbClr val="000000">
                    <a:alpha val="43137"/>
                  </a:srgbClr>
                </a:outerShdw>
              </a:effectLst>
            </a:endParaRPr>
          </a:p>
        </p:txBody>
      </p:sp>
      <p:sp>
        <p:nvSpPr>
          <p:cNvPr id="81923" name="Rectangle 3"/>
          <p:cNvSpPr>
            <a:spLocks noGrp="1" noChangeArrowheads="1"/>
          </p:cNvSpPr>
          <p:nvPr>
            <p:ph type="subTitle" idx="1"/>
          </p:nvPr>
        </p:nvSpPr>
        <p:spPr>
          <a:xfrm>
            <a:off x="533400" y="1524000"/>
            <a:ext cx="6477000" cy="4800600"/>
          </a:xfrm>
        </p:spPr>
        <p:txBody>
          <a:bodyPr/>
          <a:lstStyle/>
          <a:p>
            <a:r>
              <a:rPr lang="en-US" b="1" dirty="0" err="1" smtClean="0">
                <a:solidFill>
                  <a:srgbClr val="FFFFCC"/>
                </a:solidFill>
                <a:effectLst>
                  <a:outerShdw blurRad="38100" dist="38100" dir="2700000" algn="tl">
                    <a:srgbClr val="000000">
                      <a:alpha val="43137"/>
                    </a:srgbClr>
                  </a:outerShdw>
                </a:effectLst>
              </a:rPr>
              <a:t>Marsala</a:t>
            </a:r>
            <a:endParaRPr lang="en-US" b="1" dirty="0" smtClean="0">
              <a:solidFill>
                <a:srgbClr val="FFFFCC"/>
              </a:solidFill>
              <a:effectLst>
                <a:outerShdw blurRad="38100" dist="38100" dir="2700000" algn="tl">
                  <a:srgbClr val="000000">
                    <a:alpha val="43137"/>
                  </a:srgbClr>
                </a:outerShdw>
              </a:effectLst>
            </a:endParaRPr>
          </a:p>
          <a:p>
            <a:r>
              <a:rPr lang="en-US" b="1" dirty="0" err="1" smtClean="0">
                <a:solidFill>
                  <a:srgbClr val="FFFFCC"/>
                </a:solidFill>
                <a:effectLst>
                  <a:outerShdw blurRad="38100" dist="38100" dir="2700000" algn="tl">
                    <a:srgbClr val="000000">
                      <a:alpha val="43137"/>
                    </a:srgbClr>
                  </a:outerShdw>
                </a:effectLst>
              </a:rPr>
              <a:t>Castelvetrano</a:t>
            </a:r>
            <a:endParaRPr lang="en-US" b="1" dirty="0" smtClean="0">
              <a:solidFill>
                <a:srgbClr val="FFFFCC"/>
              </a:solidFill>
              <a:effectLst>
                <a:outerShdw blurRad="38100" dist="38100" dir="2700000" algn="tl">
                  <a:srgbClr val="000000">
                    <a:alpha val="43137"/>
                  </a:srgbClr>
                </a:outerShdw>
              </a:effectLst>
            </a:endParaRPr>
          </a:p>
          <a:p>
            <a:r>
              <a:rPr lang="en-US" b="1" dirty="0" smtClean="0">
                <a:solidFill>
                  <a:srgbClr val="FFFFCC"/>
                </a:solidFill>
                <a:effectLst>
                  <a:outerShdw blurRad="38100" dist="38100" dir="2700000" algn="tl">
                    <a:srgbClr val="000000">
                      <a:alpha val="43137"/>
                    </a:srgbClr>
                  </a:outerShdw>
                </a:effectLst>
              </a:rPr>
              <a:t>Campobello di </a:t>
            </a:r>
            <a:r>
              <a:rPr lang="en-US" b="1" dirty="0" err="1" smtClean="0">
                <a:solidFill>
                  <a:srgbClr val="FFFFCC"/>
                </a:solidFill>
                <a:effectLst>
                  <a:outerShdw blurRad="38100" dist="38100" dir="2700000" algn="tl">
                    <a:srgbClr val="000000">
                      <a:alpha val="43137"/>
                    </a:srgbClr>
                  </a:outerShdw>
                </a:effectLst>
              </a:rPr>
              <a:t>Mazara</a:t>
            </a:r>
            <a:endParaRPr lang="en-US" b="1" dirty="0" smtClean="0">
              <a:solidFill>
                <a:srgbClr val="FFFFCC"/>
              </a:solidFill>
              <a:effectLst>
                <a:outerShdw blurRad="38100" dist="38100" dir="2700000" algn="tl">
                  <a:srgbClr val="000000">
                    <a:alpha val="43137"/>
                  </a:srgbClr>
                </a:outerShdw>
              </a:effectLst>
            </a:endParaRPr>
          </a:p>
          <a:p>
            <a:r>
              <a:rPr lang="en-US" b="1" dirty="0" err="1" smtClean="0">
                <a:solidFill>
                  <a:srgbClr val="FFFFCC"/>
                </a:solidFill>
                <a:effectLst>
                  <a:outerShdw blurRad="38100" dist="38100" dir="2700000" algn="tl">
                    <a:srgbClr val="000000">
                      <a:alpha val="43137"/>
                    </a:srgbClr>
                  </a:outerShdw>
                </a:effectLst>
              </a:rPr>
              <a:t>Mazara</a:t>
            </a:r>
            <a:r>
              <a:rPr lang="en-US" b="1" dirty="0" smtClean="0">
                <a:solidFill>
                  <a:srgbClr val="FFFFCC"/>
                </a:solidFill>
                <a:effectLst>
                  <a:outerShdw blurRad="38100" dist="38100" dir="2700000" algn="tl">
                    <a:srgbClr val="000000">
                      <a:alpha val="43137"/>
                    </a:srgbClr>
                  </a:outerShdw>
                </a:effectLst>
              </a:rPr>
              <a:t> del </a:t>
            </a:r>
            <a:r>
              <a:rPr lang="en-US" b="1" dirty="0" err="1" smtClean="0">
                <a:solidFill>
                  <a:srgbClr val="FFFFCC"/>
                </a:solidFill>
                <a:effectLst>
                  <a:outerShdw blurRad="38100" dist="38100" dir="2700000" algn="tl">
                    <a:srgbClr val="000000">
                      <a:alpha val="43137"/>
                    </a:srgbClr>
                  </a:outerShdw>
                </a:effectLst>
              </a:rPr>
              <a:t>Vallo</a:t>
            </a:r>
            <a:r>
              <a:rPr lang="en-US" b="1" dirty="0" smtClean="0">
                <a:solidFill>
                  <a:srgbClr val="FFFFCC"/>
                </a:solidFill>
                <a:effectLst>
                  <a:outerShdw blurRad="38100" dist="38100" dir="2700000" algn="tl">
                    <a:srgbClr val="000000">
                      <a:alpha val="43137"/>
                    </a:srgbClr>
                  </a:outerShdw>
                </a:effectLst>
              </a:rPr>
              <a:t> </a:t>
            </a:r>
            <a:endParaRPr lang="en-US" b="1" dirty="0">
              <a:solidFill>
                <a:srgbClr val="FFFFCC"/>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542"/>
            <a:ext cx="9152328" cy="609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79438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lstStyle/>
          <a:p>
            <a:pPr algn="ctr"/>
            <a:r>
              <a:rPr lang="en-US" dirty="0" smtClean="0"/>
              <a:t>Cave (quarry) di </a:t>
            </a:r>
            <a:r>
              <a:rPr lang="en-US" dirty="0" err="1" smtClean="0"/>
              <a:t>Cusa</a:t>
            </a:r>
            <a:r>
              <a:rPr lang="en-US" dirty="0" smtClean="0"/>
              <a:t> near Campobello di </a:t>
            </a:r>
            <a:r>
              <a:rPr lang="en-US" dirty="0" err="1" smtClean="0"/>
              <a:t>Mazara</a:t>
            </a:r>
            <a:endParaRPr lang="en-US"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381" y="1143000"/>
            <a:ext cx="7188198" cy="53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7593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1" y="0"/>
            <a:ext cx="92241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30088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7"/>
            <a:ext cx="9143999" cy="686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58613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15970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94524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30176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30769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4" y="-1"/>
            <a:ext cx="4467226" cy="688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39460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1"/>
            <a:ext cx="9143999" cy="510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59417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Via Roma</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0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41127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66" y="0"/>
            <a:ext cx="84756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8487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2" y="802257"/>
            <a:ext cx="3810000" cy="2398143"/>
          </a:xfrm>
        </p:spPr>
        <p:txBody>
          <a:bodyPr/>
          <a:lstStyle/>
          <a:p>
            <a:r>
              <a:rPr lang="en-US" dirty="0" err="1"/>
              <a:t>Chiesa</a:t>
            </a:r>
            <a:r>
              <a:rPr lang="en-US" dirty="0"/>
              <a:t> </a:t>
            </a:r>
            <a:r>
              <a:rPr lang="en-US" dirty="0" smtClean="0"/>
              <a:t>Madre</a:t>
            </a:r>
            <a:endParaRPr lang="en-US"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172" y="0"/>
            <a:ext cx="51627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22715"/>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9596"/>
            <a:ext cx="9128868" cy="519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05224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338" y="21566"/>
            <a:ext cx="6316662" cy="816634"/>
          </a:xfrm>
        </p:spPr>
        <p:txBody>
          <a:bodyPr/>
          <a:lstStyle/>
          <a:p>
            <a:r>
              <a:rPr lang="en-US" dirty="0" smtClean="0"/>
              <a:t>Also known for wine production</a:t>
            </a:r>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00150"/>
            <a:ext cx="5867400" cy="440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9338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680"/>
            <a:ext cx="9144000" cy="613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69344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1566"/>
            <a:ext cx="6316662" cy="816634"/>
          </a:xfrm>
        </p:spPr>
        <p:txBody>
          <a:bodyPr/>
          <a:lstStyle/>
          <a:p>
            <a:r>
              <a:rPr lang="en-US" dirty="0" smtClean="0"/>
              <a:t>Coral Jewelry</a:t>
            </a: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74529"/>
            <a:ext cx="6553200" cy="4908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7397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338" y="4313"/>
            <a:ext cx="6316662" cy="681487"/>
          </a:xfrm>
        </p:spPr>
        <p:txBody>
          <a:bodyPr/>
          <a:lstStyle/>
          <a:p>
            <a:r>
              <a:rPr lang="en-US" dirty="0" smtClean="0"/>
              <a:t>Farmer’s Market</a:t>
            </a:r>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729880"/>
            <a:ext cx="7322395" cy="55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55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6"/>
            <a:ext cx="9141204" cy="686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24200" y="28755"/>
            <a:ext cx="5859462" cy="733245"/>
          </a:xfrm>
        </p:spPr>
        <p:txBody>
          <a:bodyPr/>
          <a:lstStyle/>
          <a:p>
            <a:r>
              <a:rPr lang="en-US" b="1" dirty="0" smtClean="0"/>
              <a:t>Fish Market</a:t>
            </a:r>
            <a:endParaRPr lang="en-US" b="1" dirty="0"/>
          </a:p>
        </p:txBody>
      </p:sp>
    </p:spTree>
    <p:extLst>
      <p:ext uri="{BB962C8B-B14F-4D97-AF65-F5344CB8AC3E}">
        <p14:creationId xmlns:p14="http://schemas.microsoft.com/office/powerpoint/2010/main" val="35736609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0"/>
            <a:ext cx="9152725" cy="685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14600" y="1981200"/>
            <a:ext cx="6316662" cy="1143000"/>
          </a:xfrm>
        </p:spPr>
        <p:txBody>
          <a:bodyPr/>
          <a:lstStyle/>
          <a:p>
            <a:r>
              <a:rPr lang="en-US" b="1" dirty="0" smtClean="0">
                <a:solidFill>
                  <a:schemeClr val="bg2">
                    <a:lumMod val="20000"/>
                    <a:lumOff val="80000"/>
                  </a:schemeClr>
                </a:solidFill>
              </a:rPr>
              <a:t>Old Olive Tree</a:t>
            </a:r>
            <a:endParaRPr lang="en-US" b="1" dirty="0">
              <a:solidFill>
                <a:schemeClr val="bg2">
                  <a:lumMod val="20000"/>
                  <a:lumOff val="80000"/>
                </a:schemeClr>
              </a:solidFill>
            </a:endParaRPr>
          </a:p>
        </p:txBody>
      </p:sp>
    </p:spTree>
    <p:extLst>
      <p:ext uri="{BB962C8B-B14F-4D97-AF65-F5344CB8AC3E}">
        <p14:creationId xmlns:p14="http://schemas.microsoft.com/office/powerpoint/2010/main" val="191002625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 y="0"/>
            <a:ext cx="91887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8110" y="6048554"/>
            <a:ext cx="8867775" cy="802257"/>
          </a:xfrm>
        </p:spPr>
        <p:txBody>
          <a:bodyPr/>
          <a:lstStyle/>
          <a:p>
            <a:pPr algn="ctr"/>
            <a:r>
              <a:rPr lang="en-US" b="1" dirty="0" smtClean="0">
                <a:solidFill>
                  <a:schemeClr val="bg2">
                    <a:lumMod val="20000"/>
                    <a:lumOff val="80000"/>
                  </a:schemeClr>
                </a:solidFill>
              </a:rPr>
              <a:t>Mediterranean Vegetation</a:t>
            </a:r>
            <a:endParaRPr lang="en-US" b="1" dirty="0">
              <a:solidFill>
                <a:schemeClr val="bg2">
                  <a:lumMod val="20000"/>
                  <a:lumOff val="80000"/>
                </a:schemeClr>
              </a:solidFill>
            </a:endParaRPr>
          </a:p>
        </p:txBody>
      </p:sp>
    </p:spTree>
    <p:extLst>
      <p:ext uri="{BB962C8B-B14F-4D97-AF65-F5344CB8AC3E}">
        <p14:creationId xmlns:p14="http://schemas.microsoft.com/office/powerpoint/2010/main" val="28984953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517" y="152400"/>
            <a:ext cx="6316662" cy="838200"/>
          </a:xfrm>
        </p:spPr>
        <p:txBody>
          <a:bodyPr/>
          <a:lstStyle/>
          <a:p>
            <a:r>
              <a:rPr lang="en-US" b="1" dirty="0" smtClean="0">
                <a:solidFill>
                  <a:schemeClr val="bg2">
                    <a:lumMod val="20000"/>
                    <a:lumOff val="80000"/>
                  </a:schemeClr>
                </a:solidFill>
              </a:rPr>
              <a:t>Main Square of </a:t>
            </a:r>
            <a:r>
              <a:rPr lang="en-US" b="1" dirty="0" err="1" smtClean="0">
                <a:solidFill>
                  <a:schemeClr val="bg2">
                    <a:lumMod val="20000"/>
                    <a:lumOff val="80000"/>
                  </a:schemeClr>
                </a:solidFill>
              </a:rPr>
              <a:t>Marsala</a:t>
            </a:r>
            <a:endParaRPr lang="en-US" b="1" dirty="0">
              <a:solidFill>
                <a:schemeClr val="bg2">
                  <a:lumMod val="20000"/>
                  <a:lumOff val="80000"/>
                </a:schemeClr>
              </a:solidFill>
            </a:endParaRPr>
          </a:p>
        </p:txBody>
      </p:sp>
    </p:spTree>
    <p:extLst>
      <p:ext uri="{BB962C8B-B14F-4D97-AF65-F5344CB8AC3E}">
        <p14:creationId xmlns:p14="http://schemas.microsoft.com/office/powerpoint/2010/main" val="25055453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83662" cy="838200"/>
          </a:xfrm>
        </p:spPr>
        <p:txBody>
          <a:bodyPr/>
          <a:lstStyle/>
          <a:p>
            <a:pPr algn="ctr"/>
            <a:r>
              <a:rPr lang="en-US" dirty="0" smtClean="0"/>
              <a:t>Vegetation of western Sicily</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766"/>
            <a:ext cx="9144000" cy="583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7633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42" y="0"/>
            <a:ext cx="50813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80773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073" y="0"/>
            <a:ext cx="53278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90297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03371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4000" cy="686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6196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367" y="17252"/>
            <a:ext cx="5124342" cy="684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82781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1"/>
            <a:ext cx="9144000" cy="68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5600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073" y="0"/>
            <a:ext cx="53278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2513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40" y="685800"/>
            <a:ext cx="5264260" cy="1143000"/>
          </a:xfrm>
        </p:spPr>
        <p:txBody>
          <a:bodyPr/>
          <a:lstStyle/>
          <a:p>
            <a:pPr algn="ctr"/>
            <a:r>
              <a:rPr lang="en-US" dirty="0" smtClean="0"/>
              <a:t>Street scenes</a:t>
            </a:r>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9460"/>
            <a:ext cx="347167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 y="2514600"/>
            <a:ext cx="54591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4729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25" y="0"/>
            <a:ext cx="840827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43200" y="5702059"/>
            <a:ext cx="6019800" cy="1143000"/>
          </a:xfrm>
        </p:spPr>
        <p:txBody>
          <a:bodyPr/>
          <a:lstStyle/>
          <a:p>
            <a:r>
              <a:rPr lang="en-US" b="1" dirty="0" smtClean="0"/>
              <a:t>Ornate Balcony</a:t>
            </a:r>
            <a:endParaRPr lang="en-US" b="1" dirty="0"/>
          </a:p>
        </p:txBody>
      </p:sp>
    </p:spTree>
    <p:extLst>
      <p:ext uri="{BB962C8B-B14F-4D97-AF65-F5344CB8AC3E}">
        <p14:creationId xmlns:p14="http://schemas.microsoft.com/office/powerpoint/2010/main" val="35954063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 y="0"/>
            <a:ext cx="9142562" cy="718652"/>
          </a:xfrm>
        </p:spPr>
        <p:txBody>
          <a:bodyPr/>
          <a:lstStyle/>
          <a:p>
            <a:r>
              <a:rPr lang="en-US" dirty="0"/>
              <a:t>Promenade of </a:t>
            </a:r>
            <a:r>
              <a:rPr lang="en-US" dirty="0" err="1"/>
              <a:t>Marsala</a:t>
            </a:r>
            <a:r>
              <a:rPr lang="en-US" dirty="0"/>
              <a:t>, the closest point to Africa</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 y="718652"/>
            <a:ext cx="9144001" cy="613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6836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Marsala</a:t>
            </a:r>
            <a:endParaRPr lang="en-US" dirty="0"/>
          </a:p>
        </p:txBody>
      </p:sp>
      <p:sp>
        <p:nvSpPr>
          <p:cNvPr id="5" name="Text Placeholder 4"/>
          <p:cNvSpPr>
            <a:spLocks noGrp="1"/>
          </p:cNvSpPr>
          <p:nvPr>
            <p:ph type="body" idx="1"/>
          </p:nvPr>
        </p:nvSpPr>
        <p:spPr>
          <a:xfrm>
            <a:off x="722313" y="1"/>
            <a:ext cx="7772400" cy="4114799"/>
          </a:xfrm>
        </p:spPr>
        <p:txBody>
          <a:bodyPr/>
          <a:lstStyle/>
          <a:p>
            <a:r>
              <a:rPr lang="en-US" dirty="0" err="1"/>
              <a:t>Marsala's</a:t>
            </a:r>
            <a:r>
              <a:rPr lang="en-US" dirty="0"/>
              <a:t> origins are very ancient. In the 8th c. BC the Phoenicians founded the city of </a:t>
            </a:r>
            <a:r>
              <a:rPr lang="en-US" dirty="0" err="1"/>
              <a:t>Mozia</a:t>
            </a:r>
            <a:r>
              <a:rPr lang="en-US" dirty="0"/>
              <a:t> (</a:t>
            </a:r>
            <a:r>
              <a:rPr lang="en-US" dirty="0" err="1"/>
              <a:t>Motya</a:t>
            </a:r>
            <a:r>
              <a:rPr lang="en-US" dirty="0"/>
              <a:t>) in the nearby </a:t>
            </a:r>
            <a:r>
              <a:rPr lang="en-US" dirty="0" err="1"/>
              <a:t>Stagnone</a:t>
            </a:r>
            <a:r>
              <a:rPr lang="en-US" dirty="0"/>
              <a:t> lagoon. Subsequently, refugees from </a:t>
            </a:r>
            <a:r>
              <a:rPr lang="en-US" dirty="0" err="1"/>
              <a:t>Motya</a:t>
            </a:r>
            <a:r>
              <a:rPr lang="en-US" dirty="0"/>
              <a:t>, fleeing from invasion and destruction by Dionysius I of Syracuse, founded </a:t>
            </a:r>
            <a:r>
              <a:rPr lang="en-US" dirty="0" err="1"/>
              <a:t>Marsala</a:t>
            </a:r>
            <a:r>
              <a:rPr lang="en-US" dirty="0"/>
              <a:t>. Probably already known as </a:t>
            </a:r>
            <a:r>
              <a:rPr lang="en-US" dirty="0" err="1"/>
              <a:t>Lilybaeum</a:t>
            </a:r>
            <a:r>
              <a:rPr lang="en-US" dirty="0"/>
              <a:t> it became an important Carthaginian military base, defended by an impressive boundary wall of which traces still remain. After falling under Roman domination (if not before, it was certainly now called </a:t>
            </a:r>
            <a:r>
              <a:rPr lang="en-US" dirty="0" err="1"/>
              <a:t>Lilybaeum</a:t>
            </a:r>
            <a:r>
              <a:rPr lang="en-US" dirty="0"/>
              <a:t>), it was the starting - point of the expedition against Carthage led by Scipio, later known as </a:t>
            </a:r>
            <a:r>
              <a:rPr lang="en-US" dirty="0" err="1"/>
              <a:t>Africanus</a:t>
            </a:r>
            <a:r>
              <a:rPr lang="en-US" dirty="0"/>
              <a:t>. The Romans were followed by the Vandals of Gaiseric and then the Byzantines. When it fell to the </a:t>
            </a:r>
            <a:r>
              <a:rPr lang="en-US" dirty="0" err="1"/>
              <a:t>Muslirns</a:t>
            </a:r>
            <a:r>
              <a:rPr lang="en-US" dirty="0"/>
              <a:t> they called it </a:t>
            </a:r>
            <a:r>
              <a:rPr lang="en-US" dirty="0" err="1"/>
              <a:t>Marsa</a:t>
            </a:r>
            <a:r>
              <a:rPr lang="en-US" dirty="0"/>
              <a:t>-Allah,  Port of Allah. </a:t>
            </a:r>
          </a:p>
        </p:txBody>
      </p:sp>
    </p:spTree>
    <p:extLst>
      <p:ext uri="{BB962C8B-B14F-4D97-AF65-F5344CB8AC3E}">
        <p14:creationId xmlns:p14="http://schemas.microsoft.com/office/powerpoint/2010/main" val="907529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66"/>
            <a:ext cx="9106619" cy="688460"/>
          </a:xfrm>
        </p:spPr>
        <p:txBody>
          <a:bodyPr/>
          <a:lstStyle/>
          <a:p>
            <a:pPr algn="ctr"/>
            <a:r>
              <a:rPr lang="en-US" dirty="0"/>
              <a:t>In front of St. Thomas, </a:t>
            </a:r>
            <a:r>
              <a:rPr lang="en-US" dirty="0" err="1"/>
              <a:t>Marsala</a:t>
            </a:r>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0026"/>
            <a:ext cx="9144000" cy="613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8775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090"/>
            <a:ext cx="9144000" cy="613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82790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67775" cy="1143000"/>
          </a:xfrm>
        </p:spPr>
        <p:txBody>
          <a:bodyPr/>
          <a:lstStyle/>
          <a:p>
            <a:pPr algn="ctr"/>
            <a:r>
              <a:rPr lang="en-US" dirty="0" smtClean="0"/>
              <a:t>Mediterranean Villa at </a:t>
            </a:r>
            <a:r>
              <a:rPr lang="en-US" dirty="0" err="1" smtClean="0"/>
              <a:t>Marsal</a:t>
            </a:r>
            <a:r>
              <a:rPr lang="en-US" dirty="0" err="1"/>
              <a:t>a</a:t>
            </a:r>
            <a:endParaRPr lang="en-US"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 y="1676400"/>
            <a:ext cx="9150149" cy="441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453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96"/>
            <a:ext cx="9183123" cy="682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00757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81600"/>
            <a:ext cx="7772400" cy="1362075"/>
          </a:xfrm>
        </p:spPr>
        <p:txBody>
          <a:bodyPr/>
          <a:lstStyle/>
          <a:p>
            <a:r>
              <a:rPr lang="en-US" dirty="0" err="1" smtClean="0"/>
              <a:t>Castelvetrano</a:t>
            </a:r>
            <a:endParaRPr lang="en-US" dirty="0"/>
          </a:p>
        </p:txBody>
      </p:sp>
      <p:sp>
        <p:nvSpPr>
          <p:cNvPr id="3" name="Text Placeholder 2"/>
          <p:cNvSpPr>
            <a:spLocks noGrp="1"/>
          </p:cNvSpPr>
          <p:nvPr>
            <p:ph type="body" idx="1"/>
          </p:nvPr>
        </p:nvSpPr>
        <p:spPr>
          <a:xfrm>
            <a:off x="722313" y="304800"/>
            <a:ext cx="7772400" cy="4876799"/>
          </a:xfrm>
        </p:spPr>
        <p:txBody>
          <a:bodyPr/>
          <a:lstStyle/>
          <a:p>
            <a:r>
              <a:rPr lang="en-US" dirty="0"/>
              <a:t>Its territory was inhabited before the foundation of the </a:t>
            </a:r>
            <a:r>
              <a:rPr lang="en-US" dirty="0" err="1"/>
              <a:t>neighbouring</a:t>
            </a:r>
            <a:r>
              <a:rPr lang="en-US" dirty="0"/>
              <a:t> </a:t>
            </a:r>
            <a:r>
              <a:rPr lang="en-US" dirty="0" err="1"/>
              <a:t>Selinunte</a:t>
            </a:r>
            <a:r>
              <a:rPr lang="en-US" dirty="0"/>
              <a:t> (7th c. BC), as testified by the ancient necropolis discovered in the modem town, in Piazza Umberto I. </a:t>
            </a:r>
            <a:r>
              <a:rPr lang="en-US" dirty="0" err="1"/>
              <a:t>Castelvetrano</a:t>
            </a:r>
            <a:r>
              <a:rPr lang="en-US" dirty="0"/>
              <a:t> later served </a:t>
            </a:r>
            <a:r>
              <a:rPr lang="en-US" dirty="0" err="1"/>
              <a:t>Selinunte</a:t>
            </a:r>
            <a:r>
              <a:rPr lang="en-US" dirty="0"/>
              <a:t> as a kind of suburb, or as a camp for the lodgings of veteran soldiers in charge of the stores, which were kept in great </a:t>
            </a:r>
            <a:r>
              <a:rPr lang="en-US" dirty="0" err="1"/>
              <a:t>cistems</a:t>
            </a:r>
            <a:r>
              <a:rPr lang="en-US" dirty="0"/>
              <a:t>. The name of the town apparently comes from </a:t>
            </a:r>
            <a:r>
              <a:rPr lang="en-US" dirty="0" err="1"/>
              <a:t>castrum</a:t>
            </a:r>
            <a:r>
              <a:rPr lang="en-US" dirty="0"/>
              <a:t> </a:t>
            </a:r>
            <a:r>
              <a:rPr lang="en-US" dirty="0" err="1"/>
              <a:t>veteranorum</a:t>
            </a:r>
            <a:r>
              <a:rPr lang="en-US" dirty="0"/>
              <a:t>, its original use. During the Roman and Byzantine period </a:t>
            </a:r>
            <a:r>
              <a:rPr lang="en-US" dirty="0" err="1"/>
              <a:t>Castelvetrano</a:t>
            </a:r>
            <a:r>
              <a:rPr lang="en-US" dirty="0"/>
              <a:t> followed the decadence of </a:t>
            </a:r>
            <a:r>
              <a:rPr lang="en-US" dirty="0" err="1"/>
              <a:t>Selinunte</a:t>
            </a:r>
            <a:r>
              <a:rPr lang="en-US" dirty="0"/>
              <a:t>, and under the Arabs it was reduced to a mere hamlet. In l299 it was made a fief of the </a:t>
            </a:r>
            <a:r>
              <a:rPr lang="en-US" dirty="0" err="1"/>
              <a:t>Tagliavias</a:t>
            </a:r>
            <a:r>
              <a:rPr lang="en-US" dirty="0"/>
              <a:t>, who promoted the development of the town. In 1653 the fief passed by succession  to the </a:t>
            </a:r>
            <a:r>
              <a:rPr lang="en-US" dirty="0" err="1"/>
              <a:t>Pignatelli</a:t>
            </a:r>
            <a:r>
              <a:rPr lang="en-US" dirty="0"/>
              <a:t> </a:t>
            </a:r>
            <a:r>
              <a:rPr lang="en-US" dirty="0" err="1"/>
              <a:t>Aragona</a:t>
            </a:r>
            <a:r>
              <a:rPr lang="en-US" dirty="0"/>
              <a:t> family. </a:t>
            </a:r>
            <a:r>
              <a:rPr lang="en-US" b="1" dirty="0"/>
              <a:t>In modern times</a:t>
            </a:r>
            <a:r>
              <a:rPr lang="en-US" dirty="0"/>
              <a:t> the town' s buildings, agriculture, industry and commerce have developed considerably. </a:t>
            </a:r>
            <a:r>
              <a:rPr lang="en-US" dirty="0" err="1"/>
              <a:t>Castelvetrano</a:t>
            </a:r>
            <a:r>
              <a:rPr lang="en-US" dirty="0"/>
              <a:t> is still remembered also for the adventures of the bandit Salvatore </a:t>
            </a:r>
            <a:r>
              <a:rPr lang="en-US" dirty="0" err="1"/>
              <a:t>Giuliano</a:t>
            </a:r>
            <a:r>
              <a:rPr lang="en-US" dirty="0"/>
              <a:t>, which came to an end when he died here. </a:t>
            </a:r>
          </a:p>
        </p:txBody>
      </p:sp>
    </p:spTree>
    <p:extLst>
      <p:ext uri="{BB962C8B-B14F-4D97-AF65-F5344CB8AC3E}">
        <p14:creationId xmlns:p14="http://schemas.microsoft.com/office/powerpoint/2010/main" val="303247957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313"/>
            <a:ext cx="7724775" cy="681487"/>
          </a:xfrm>
        </p:spPr>
        <p:txBody>
          <a:bodyPr/>
          <a:lstStyle/>
          <a:p>
            <a:r>
              <a:rPr lang="en-US" dirty="0" smtClean="0"/>
              <a:t>Famous for olives, olive oil, &amp; bread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789" y="762000"/>
            <a:ext cx="34671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1050"/>
            <a:ext cx="3664479"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839" y="3430977"/>
            <a:ext cx="47625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88113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192"/>
            <a:ext cx="6316662" cy="792192"/>
          </a:xfrm>
        </p:spPr>
        <p:txBody>
          <a:bodyPr/>
          <a:lstStyle/>
          <a:p>
            <a:r>
              <a:rPr lang="en-US" dirty="0" smtClean="0"/>
              <a:t>Olive Orchard</a:t>
            </a:r>
            <a:endParaRPr lang="en-US" dirty="0"/>
          </a:p>
        </p:txBody>
      </p:sp>
      <p:sp>
        <p:nvSpPr>
          <p:cNvPr id="3" name="Content Placeholder 2"/>
          <p:cNvSpPr>
            <a:spLocks noGrp="1"/>
          </p:cNvSpPr>
          <p:nvPr>
            <p:ph idx="1"/>
          </p:nvPr>
        </p:nvSpPr>
        <p:spPr>
          <a:xfrm>
            <a:off x="609600" y="5519736"/>
            <a:ext cx="8410575" cy="1338263"/>
          </a:xfrm>
        </p:spPr>
        <p:txBody>
          <a:bodyPr/>
          <a:lstStyle/>
          <a:p>
            <a:r>
              <a:rPr lang="en-US" dirty="0"/>
              <a:t>The </a:t>
            </a:r>
            <a:r>
              <a:rPr lang="en-US" dirty="0" err="1"/>
              <a:t>Castelvetrano</a:t>
            </a:r>
            <a:r>
              <a:rPr lang="en-US" dirty="0"/>
              <a:t> Olive, or </a:t>
            </a:r>
            <a:r>
              <a:rPr lang="en-US" dirty="0" err="1"/>
              <a:t>Nocellara</a:t>
            </a:r>
            <a:r>
              <a:rPr lang="en-US" dirty="0"/>
              <a:t> del </a:t>
            </a:r>
            <a:r>
              <a:rPr lang="en-US" dirty="0" err="1"/>
              <a:t>Belice</a:t>
            </a:r>
            <a:r>
              <a:rPr lang="en-US" dirty="0"/>
              <a:t>, is an olive grown in western Sicily with an intense green coloring and sweeter flavor.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6242049"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34284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5" y="1143000"/>
            <a:ext cx="3476445" cy="2026444"/>
          </a:xfrm>
        </p:spPr>
        <p:txBody>
          <a:bodyPr/>
          <a:lstStyle/>
          <a:p>
            <a:r>
              <a:rPr lang="en-US" dirty="0" smtClean="0"/>
              <a:t>Traditional Bakery</a:t>
            </a:r>
            <a:endParaRPr lang="en-US" dirty="0"/>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38200"/>
            <a:ext cx="5238750"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56512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943" y="4313"/>
            <a:ext cx="6316662" cy="1143000"/>
          </a:xfrm>
        </p:spPr>
        <p:txBody>
          <a:bodyPr/>
          <a:lstStyle/>
          <a:p>
            <a:r>
              <a:rPr lang="en-US" dirty="0" err="1" smtClean="0"/>
              <a:t>Duomo</a:t>
            </a:r>
            <a:r>
              <a:rPr lang="en-US" dirty="0" smtClean="0"/>
              <a:t> (Cathedral)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6230816"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83852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316662" cy="1143000"/>
          </a:xfrm>
        </p:spPr>
        <p:txBody>
          <a:bodyPr/>
          <a:lstStyle/>
          <a:p>
            <a:r>
              <a:rPr lang="en-US" dirty="0" smtClean="0"/>
              <a:t>Aerial View</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7016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064" y="274638"/>
            <a:ext cx="7105111" cy="1143000"/>
          </a:xfrm>
        </p:spPr>
        <p:txBody>
          <a:bodyPr/>
          <a:lstStyle/>
          <a:p>
            <a:r>
              <a:rPr lang="en-US" dirty="0" smtClean="0"/>
              <a:t>History Continued</a:t>
            </a:r>
            <a:endParaRPr lang="en-US" dirty="0"/>
          </a:p>
        </p:txBody>
      </p:sp>
      <p:sp>
        <p:nvSpPr>
          <p:cNvPr id="3" name="Content Placeholder 2"/>
          <p:cNvSpPr>
            <a:spLocks noGrp="1"/>
          </p:cNvSpPr>
          <p:nvPr>
            <p:ph idx="1"/>
          </p:nvPr>
        </p:nvSpPr>
        <p:spPr>
          <a:xfrm>
            <a:off x="1828800" y="1600200"/>
            <a:ext cx="7191375" cy="4525963"/>
          </a:xfrm>
        </p:spPr>
        <p:txBody>
          <a:bodyPr/>
          <a:lstStyle/>
          <a:p>
            <a:r>
              <a:rPr lang="en-US" dirty="0"/>
              <a:t>The town prospered considerably in the Middle Ages as an important </a:t>
            </a:r>
            <a:r>
              <a:rPr lang="en-US" dirty="0" err="1"/>
              <a:t>centre</a:t>
            </a:r>
            <a:r>
              <a:rPr lang="en-US" dirty="0"/>
              <a:t> of trade and commerce.   The Normans took </a:t>
            </a:r>
            <a:r>
              <a:rPr lang="en-US" dirty="0" err="1"/>
              <a:t>Marsala</a:t>
            </a:r>
            <a:r>
              <a:rPr lang="en-US" dirty="0"/>
              <a:t> in 1072, rebuilt the castle and constructed churches and convents. A period of decline began towards the middle of the16th c., but the town, still fortified by its robust boundary wall, continued to be the headquarters of a military garrison and to play an important strategic role. In the 18th c. some enterprising Eng1ishmen set up the first establishment producing </a:t>
            </a:r>
            <a:r>
              <a:rPr lang="en-US" dirty="0" err="1"/>
              <a:t>marsala</a:t>
            </a:r>
            <a:r>
              <a:rPr lang="en-US" dirty="0"/>
              <a:t> wine, which was to have a considerable impact on the local economy. </a:t>
            </a:r>
          </a:p>
        </p:txBody>
      </p:sp>
    </p:spTree>
    <p:extLst>
      <p:ext uri="{BB962C8B-B14F-4D97-AF65-F5344CB8AC3E}">
        <p14:creationId xmlns:p14="http://schemas.microsoft.com/office/powerpoint/2010/main" val="9095813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8576" cy="609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80680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265" y="24442"/>
            <a:ext cx="4211173" cy="686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3" y="24442"/>
            <a:ext cx="4572000" cy="686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81000"/>
            <a:ext cx="9144000" cy="533400"/>
          </a:xfrm>
        </p:spPr>
        <p:txBody>
          <a:bodyPr/>
          <a:lstStyle/>
          <a:p>
            <a:r>
              <a:rPr lang="en-US" dirty="0" smtClean="0"/>
              <a:t>Back street in old city          Commercial street</a:t>
            </a:r>
            <a:endParaRPr lang="en-US" dirty="0"/>
          </a:p>
        </p:txBody>
      </p:sp>
    </p:spTree>
    <p:extLst>
      <p:ext uri="{BB962C8B-B14F-4D97-AF65-F5344CB8AC3E}">
        <p14:creationId xmlns:p14="http://schemas.microsoft.com/office/powerpoint/2010/main" val="872448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6" y="16174"/>
            <a:ext cx="9122434" cy="684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140859" y="228600"/>
            <a:ext cx="4981575" cy="715962"/>
          </a:xfrm>
        </p:spPr>
        <p:txBody>
          <a:bodyPr/>
          <a:lstStyle/>
          <a:p>
            <a:r>
              <a:rPr lang="en-US" dirty="0" err="1" smtClean="0"/>
              <a:t>Selinus</a:t>
            </a:r>
            <a:r>
              <a:rPr lang="en-US" dirty="0" smtClean="0"/>
              <a:t> Theater</a:t>
            </a:r>
            <a:endParaRPr lang="en-US" dirty="0"/>
          </a:p>
        </p:txBody>
      </p:sp>
    </p:spTree>
    <p:extLst>
      <p:ext uri="{BB962C8B-B14F-4D97-AF65-F5344CB8AC3E}">
        <p14:creationId xmlns:p14="http://schemas.microsoft.com/office/powerpoint/2010/main" val="34369673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4267200" cy="2574700"/>
          </a:xfrm>
        </p:spPr>
        <p:txBody>
          <a:bodyPr/>
          <a:lstStyle/>
          <a:p>
            <a:r>
              <a:rPr lang="en-US" dirty="0" smtClean="0"/>
              <a:t>Ruins of a church</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4" y="-2"/>
            <a:ext cx="4543426" cy="682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1863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03457"/>
            <a:ext cx="3311344" cy="2254144"/>
          </a:xfrm>
        </p:spPr>
        <p:txBody>
          <a:bodyPr/>
          <a:lstStyle/>
          <a:p>
            <a:r>
              <a:rPr lang="it-IT" dirty="0"/>
              <a:t>La fontana verticale di S. Ninfa a Castelvetrano </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496"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00991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712" y="23004"/>
            <a:ext cx="6316662" cy="891396"/>
          </a:xfrm>
        </p:spPr>
        <p:txBody>
          <a:bodyPr/>
          <a:lstStyle/>
          <a:p>
            <a:r>
              <a:rPr lang="en-US" dirty="0" smtClean="0"/>
              <a:t>Colorful automobile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45125"/>
            <a:ext cx="7909781" cy="55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46108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633" y="-1"/>
            <a:ext cx="6316662" cy="609601"/>
          </a:xfrm>
        </p:spPr>
        <p:txBody>
          <a:bodyPr/>
          <a:lstStyle/>
          <a:p>
            <a:pPr algn="ctr"/>
            <a:r>
              <a:rPr lang="en-US" dirty="0" smtClean="0"/>
              <a:t>World’s longest sandwich</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907"/>
            <a:ext cx="9161929" cy="608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95680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 in </a:t>
            </a:r>
            <a:r>
              <a:rPr lang="en-US" dirty="0" err="1" smtClean="0"/>
              <a:t>Castelvetrano</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43063"/>
            <a:ext cx="6724650" cy="50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2050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83" y="11502"/>
            <a:ext cx="6316662" cy="750498"/>
          </a:xfrm>
        </p:spPr>
        <p:txBody>
          <a:bodyPr/>
          <a:lstStyle/>
          <a:p>
            <a:r>
              <a:rPr lang="en-US" dirty="0" smtClean="0"/>
              <a:t>Entrance to a Villa</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 y="999399"/>
            <a:ext cx="9154064" cy="585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2459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5235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715000"/>
            <a:ext cx="8523514" cy="1143000"/>
          </a:xfrm>
        </p:spPr>
        <p:txBody>
          <a:bodyPr/>
          <a:lstStyle/>
          <a:p>
            <a:pPr algn="ctr"/>
            <a:r>
              <a:rPr lang="en-US" b="1" dirty="0" err="1" smtClean="0">
                <a:solidFill>
                  <a:schemeClr val="bg2">
                    <a:lumMod val="20000"/>
                    <a:lumOff val="80000"/>
                  </a:schemeClr>
                </a:solidFill>
              </a:rPr>
              <a:t>Castelvetrano</a:t>
            </a:r>
            <a:r>
              <a:rPr lang="en-US" b="1" dirty="0" smtClean="0">
                <a:solidFill>
                  <a:schemeClr val="bg2">
                    <a:lumMod val="20000"/>
                    <a:lumOff val="80000"/>
                  </a:schemeClr>
                </a:solidFill>
              </a:rPr>
              <a:t> to Porto railroad no longer in use</a:t>
            </a:r>
            <a:endParaRPr lang="en-US" b="1" dirty="0">
              <a:solidFill>
                <a:schemeClr val="bg2">
                  <a:lumMod val="20000"/>
                  <a:lumOff val="80000"/>
                </a:schemeClr>
              </a:solidFill>
            </a:endParaRPr>
          </a:p>
        </p:txBody>
      </p:sp>
    </p:spTree>
    <p:extLst>
      <p:ext uri="{BB962C8B-B14F-4D97-AF65-F5344CB8AC3E}">
        <p14:creationId xmlns:p14="http://schemas.microsoft.com/office/powerpoint/2010/main" val="47636669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362"/>
            <a:ext cx="9143999" cy="69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73372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191000" cy="3429000"/>
          </a:xfrm>
        </p:spPr>
        <p:txBody>
          <a:bodyPr/>
          <a:lstStyle/>
          <a:p>
            <a:r>
              <a:rPr lang="en-US" dirty="0" smtClean="0"/>
              <a:t>Palm trees &amp; deciduous trees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144" y="0"/>
            <a:ext cx="45648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99205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316662" cy="771076"/>
          </a:xfrm>
        </p:spPr>
        <p:txBody>
          <a:bodyPr/>
          <a:lstStyle/>
          <a:p>
            <a:r>
              <a:rPr lang="en-US" dirty="0" smtClean="0"/>
              <a:t>Hibiscus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9" y="749510"/>
            <a:ext cx="9151154"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2753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267" y="0"/>
            <a:ext cx="7648575" cy="838200"/>
          </a:xfrm>
        </p:spPr>
        <p:txBody>
          <a:bodyPr/>
          <a:lstStyle/>
          <a:p>
            <a:r>
              <a:rPr lang="en-US" dirty="0" smtClean="0"/>
              <a:t>Mediterranean Vegetation (</a:t>
            </a:r>
            <a:r>
              <a:rPr lang="en-US" dirty="0" err="1" smtClean="0"/>
              <a:t>Maquis</a:t>
            </a:r>
            <a:r>
              <a:rPr lang="en-US" dirty="0" smtClean="0"/>
              <a:t>) </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3137"/>
            <a:ext cx="7719711" cy="5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0752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855" y="-7188"/>
            <a:ext cx="6637143"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072" y="1102774"/>
            <a:ext cx="2494783" cy="2097626"/>
          </a:xfrm>
        </p:spPr>
        <p:txBody>
          <a:bodyPr/>
          <a:lstStyle/>
          <a:p>
            <a:r>
              <a:rPr lang="en-US" dirty="0" smtClean="0"/>
              <a:t>Sicilian robin</a:t>
            </a:r>
            <a:endParaRPr lang="en-US" dirty="0"/>
          </a:p>
        </p:txBody>
      </p:sp>
    </p:spTree>
    <p:extLst>
      <p:ext uri="{BB962C8B-B14F-4D97-AF65-F5344CB8AC3E}">
        <p14:creationId xmlns:p14="http://schemas.microsoft.com/office/powerpoint/2010/main" val="6913011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 y="287346"/>
            <a:ext cx="9162691" cy="634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30192"/>
            <a:ext cx="7535862" cy="1143000"/>
          </a:xfrm>
        </p:spPr>
        <p:txBody>
          <a:bodyPr/>
          <a:lstStyle/>
          <a:p>
            <a:r>
              <a:rPr lang="en-US" b="1" dirty="0" smtClean="0"/>
              <a:t>Wild flowers near </a:t>
            </a:r>
            <a:r>
              <a:rPr lang="en-US" b="1" dirty="0" err="1" smtClean="0"/>
              <a:t>Castelvetrano</a:t>
            </a:r>
            <a:endParaRPr lang="en-US" b="1" dirty="0"/>
          </a:p>
        </p:txBody>
      </p:sp>
    </p:spTree>
    <p:extLst>
      <p:ext uri="{BB962C8B-B14F-4D97-AF65-F5344CB8AC3E}">
        <p14:creationId xmlns:p14="http://schemas.microsoft.com/office/powerpoint/2010/main" val="97393517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049"/>
          </a:xfrm>
        </p:spPr>
        <p:txBody>
          <a:bodyPr/>
          <a:lstStyle/>
          <a:p>
            <a:pPr algn="ctr"/>
            <a:r>
              <a:rPr lang="en-US" dirty="0" smtClean="0"/>
              <a:t>Countryside near </a:t>
            </a:r>
            <a:r>
              <a:rPr lang="en-US" dirty="0" err="1" smtClean="0"/>
              <a:t>Castelvetrano</a:t>
            </a:r>
            <a:r>
              <a:rPr lang="en-US" dirty="0" smtClean="0"/>
              <a:t> (Hinterland)</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049"/>
            <a:ext cx="9148576" cy="609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3016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Ruins of </a:t>
            </a:r>
            <a:r>
              <a:rPr lang="en-US" dirty="0" err="1"/>
              <a:t>Selinunte</a:t>
            </a:r>
            <a:r>
              <a:rPr lang="en-US" dirty="0"/>
              <a:t> </a:t>
            </a:r>
            <a:r>
              <a:rPr lang="en-US" dirty="0" smtClean="0"/>
              <a:t> </a:t>
            </a:r>
            <a:r>
              <a:rPr lang="en-US" dirty="0"/>
              <a:t>near </a:t>
            </a:r>
            <a:r>
              <a:rPr lang="en-US" dirty="0" err="1" smtClean="0"/>
              <a:t>castelvetrano</a:t>
            </a:r>
            <a:endParaRPr lang="en-US" dirty="0"/>
          </a:p>
        </p:txBody>
      </p:sp>
      <p:sp>
        <p:nvSpPr>
          <p:cNvPr id="3" name="Text Placeholder 2"/>
          <p:cNvSpPr>
            <a:spLocks noGrp="1"/>
          </p:cNvSpPr>
          <p:nvPr>
            <p:ph type="body" idx="1"/>
          </p:nvPr>
        </p:nvSpPr>
        <p:spPr>
          <a:xfrm>
            <a:off x="722313" y="228601"/>
            <a:ext cx="7772400" cy="3886200"/>
          </a:xfrm>
        </p:spPr>
        <p:txBody>
          <a:bodyPr/>
          <a:lstStyle/>
          <a:p>
            <a:r>
              <a:rPr lang="en-US" dirty="0"/>
              <a:t>Archaeological Park in the </a:t>
            </a:r>
            <a:r>
              <a:rPr lang="en-US" dirty="0" smtClean="0"/>
              <a:t>territory </a:t>
            </a:r>
            <a:r>
              <a:rPr lang="en-US" dirty="0"/>
              <a:t>of </a:t>
            </a:r>
            <a:r>
              <a:rPr lang="en-US" dirty="0" err="1"/>
              <a:t>Castelvetrano</a:t>
            </a:r>
            <a:r>
              <a:rPr lang="en-US" dirty="0"/>
              <a:t>, 2 km from the sea, containing the ruins of </a:t>
            </a:r>
            <a:r>
              <a:rPr lang="en-US" dirty="0" err="1"/>
              <a:t>Selinunte</a:t>
            </a:r>
            <a:r>
              <a:rPr lang="en-US" dirty="0"/>
              <a:t>, the Greek colony founded by Megara </a:t>
            </a:r>
            <a:r>
              <a:rPr lang="en-US" dirty="0" err="1"/>
              <a:t>Hyblaea</a:t>
            </a:r>
            <a:r>
              <a:rPr lang="en-US" dirty="0"/>
              <a:t>, in 628 BC according to Thucydides, and in 650 BC according to </a:t>
            </a:r>
            <a:r>
              <a:rPr lang="en-US" dirty="0" err="1"/>
              <a:t>Diodorus</a:t>
            </a:r>
            <a:r>
              <a:rPr lang="en-US" dirty="0"/>
              <a:t> </a:t>
            </a:r>
            <a:r>
              <a:rPr lang="en-US" dirty="0" err="1"/>
              <a:t>Siculus</a:t>
            </a:r>
            <a:r>
              <a:rPr lang="en-US" dirty="0"/>
              <a:t>. The name of the city appears to be derived from a wild plant that grows locally, </a:t>
            </a:r>
            <a:r>
              <a:rPr lang="en-US" dirty="0" err="1"/>
              <a:t>selinon</a:t>
            </a:r>
            <a:r>
              <a:rPr lang="en-US" dirty="0"/>
              <a:t>, a kind of celery , or from the name of the nearby River </a:t>
            </a:r>
            <a:r>
              <a:rPr lang="en-US" dirty="0" err="1"/>
              <a:t>Selinòs</a:t>
            </a:r>
            <a:r>
              <a:rPr lang="en-US" dirty="0"/>
              <a:t>, now known as the </a:t>
            </a:r>
            <a:r>
              <a:rPr lang="en-US" dirty="0" err="1"/>
              <a:t>Modione</a:t>
            </a:r>
            <a:r>
              <a:rPr lang="en-US" dirty="0"/>
              <a:t>. The relationship between the autochthonous populations and the Greek settlers was anything but peaceful. Life at </a:t>
            </a:r>
            <a:r>
              <a:rPr lang="en-US" dirty="0" err="1"/>
              <a:t>Selinunte</a:t>
            </a:r>
            <a:r>
              <a:rPr lang="en-US" dirty="0"/>
              <a:t>, as amply  testified in the ancient sources, was a series of conflicts and wars, particularly with its archenemy Segesta. </a:t>
            </a:r>
          </a:p>
        </p:txBody>
      </p:sp>
    </p:spTree>
    <p:extLst>
      <p:ext uri="{BB962C8B-B14F-4D97-AF65-F5344CB8AC3E}">
        <p14:creationId xmlns:p14="http://schemas.microsoft.com/office/powerpoint/2010/main" val="98050631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304800"/>
            <a:ext cx="8867775" cy="5973763"/>
          </a:xfrm>
        </p:spPr>
        <p:txBody>
          <a:bodyPr/>
          <a:lstStyle/>
          <a:p>
            <a:r>
              <a:rPr lang="en-US" dirty="0"/>
              <a:t>But </a:t>
            </a:r>
            <a:r>
              <a:rPr lang="en-US" dirty="0" err="1"/>
              <a:t>Selinunte</a:t>
            </a:r>
            <a:r>
              <a:rPr lang="en-US" dirty="0"/>
              <a:t> soon became rich and powerful, and in the 6th c. BC it was itself able to found a sub-colony, Heraclea Minoa, to the E, in the direction of Agrigento. This was the period of the establishment of tyranny, of the beginning of good </a:t>
            </a:r>
            <a:r>
              <a:rPr lang="en-US" dirty="0" err="1"/>
              <a:t>cornrnercial</a:t>
            </a:r>
            <a:r>
              <a:rPr lang="en-US" dirty="0"/>
              <a:t> relations with the Carthaginians, and of the creation of the urban structures, with the building of imposing works of architecture, such as the two temples on  the acropolis, which the archaeologists, not knowing their original names, have called Temples C and D, while the one on the hill is known as </a:t>
            </a:r>
            <a:r>
              <a:rPr lang="en-US" dirty="0" err="1"/>
              <a:t>TempIe</a:t>
            </a:r>
            <a:r>
              <a:rPr lang="en-US" dirty="0"/>
              <a:t> F. The tyranny fell in the 5th  c., but the pro - Carthage policy continued. This explains </a:t>
            </a:r>
            <a:r>
              <a:rPr lang="en-US" dirty="0" err="1"/>
              <a:t>Selinunte's</a:t>
            </a:r>
            <a:r>
              <a:rPr lang="en-US" dirty="0"/>
              <a:t> neutrality in the </a:t>
            </a:r>
            <a:r>
              <a:rPr lang="en-US" dirty="0" err="1"/>
              <a:t>Graeco</a:t>
            </a:r>
            <a:r>
              <a:rPr lang="en-US" dirty="0"/>
              <a:t>-Punic conflict, which came to its conclusion in the Battle of </a:t>
            </a:r>
            <a:r>
              <a:rPr lang="en-US" dirty="0" err="1"/>
              <a:t>Himera</a:t>
            </a:r>
            <a:r>
              <a:rPr lang="en-US" dirty="0"/>
              <a:t> in 480 BC. The passion for building that had characterized the tyranny once again began to be felt and Temples A and O were constructed, and the more prestigious areas were appropriately </a:t>
            </a:r>
            <a:r>
              <a:rPr lang="en-US" dirty="0" smtClean="0"/>
              <a:t>completed</a:t>
            </a:r>
            <a:r>
              <a:rPr lang="en-US" dirty="0"/>
              <a:t>. </a:t>
            </a:r>
          </a:p>
        </p:txBody>
      </p:sp>
    </p:spTree>
    <p:extLst>
      <p:ext uri="{BB962C8B-B14F-4D97-AF65-F5344CB8AC3E}">
        <p14:creationId xmlns:p14="http://schemas.microsoft.com/office/powerpoint/2010/main" val="299384621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639175" cy="5364163"/>
          </a:xfrm>
        </p:spPr>
        <p:txBody>
          <a:bodyPr/>
          <a:lstStyle/>
          <a:p>
            <a:r>
              <a:rPr lang="en-US" dirty="0"/>
              <a:t>When the Peloponnese War shifted towards Sicily, </a:t>
            </a:r>
            <a:r>
              <a:rPr lang="en-US" dirty="0" err="1"/>
              <a:t>Selinunte</a:t>
            </a:r>
            <a:r>
              <a:rPr lang="en-US" dirty="0"/>
              <a:t> was involved side by side with Syracuse, but was unable to assist its ally because of the opposition of Agrigento and other cities fighting on the side of Athens. After the defeat of the Athenian army in Sicily, </a:t>
            </a:r>
            <a:r>
              <a:rPr lang="en-US" dirty="0" err="1"/>
              <a:t>Selinunte</a:t>
            </a:r>
            <a:r>
              <a:rPr lang="en-US" dirty="0"/>
              <a:t> was convinced that it could at last destroy its </a:t>
            </a:r>
            <a:r>
              <a:rPr lang="en-US" dirty="0" smtClean="0"/>
              <a:t>eternal </a:t>
            </a:r>
            <a:r>
              <a:rPr lang="en-US" dirty="0"/>
              <a:t>rival Segesta, but it was stopped by the Carthaginians who, after a 9- day siege, conquered </a:t>
            </a:r>
            <a:r>
              <a:rPr lang="en-US" dirty="0" err="1"/>
              <a:t>Selinunte</a:t>
            </a:r>
            <a:r>
              <a:rPr lang="en-US" dirty="0"/>
              <a:t> and destroyed it (409 BC). The victors established a military garrison on the site of the ruins, and limited the town to the area of the ancient acropolis. In this area, the Punic city, as shown by numerous archaeological finds, survived until the mid- 3rd c. BC, when the territory passed under Roman domination.</a:t>
            </a:r>
          </a:p>
        </p:txBody>
      </p:sp>
    </p:spTree>
    <p:extLst>
      <p:ext uri="{BB962C8B-B14F-4D97-AF65-F5344CB8AC3E}">
        <p14:creationId xmlns:p14="http://schemas.microsoft.com/office/powerpoint/2010/main" val="227558460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70" y="664234"/>
            <a:ext cx="7027863" cy="497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28094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8877300" cy="682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24000" y="4313"/>
            <a:ext cx="6316662" cy="1143000"/>
          </a:xfrm>
        </p:spPr>
        <p:txBody>
          <a:bodyPr/>
          <a:lstStyle/>
          <a:p>
            <a:r>
              <a:rPr lang="en-US" dirty="0" err="1" smtClean="0"/>
              <a:t>Marsala</a:t>
            </a:r>
            <a:r>
              <a:rPr lang="en-US" dirty="0" smtClean="0"/>
              <a:t> </a:t>
            </a:r>
            <a:r>
              <a:rPr lang="en-US" dirty="0"/>
              <a:t>"</a:t>
            </a:r>
            <a:r>
              <a:rPr lang="en-US" dirty="0" err="1"/>
              <a:t>Stagnone</a:t>
            </a:r>
            <a:r>
              <a:rPr lang="en-US" dirty="0"/>
              <a:t> lagoon"</a:t>
            </a:r>
          </a:p>
        </p:txBody>
      </p:sp>
    </p:spTree>
    <p:extLst>
      <p:ext uri="{BB962C8B-B14F-4D97-AF65-F5344CB8AC3E}">
        <p14:creationId xmlns:p14="http://schemas.microsoft.com/office/powerpoint/2010/main" val="413161710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438" y="173611"/>
            <a:ext cx="4892687" cy="65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00038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1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11623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854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69215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41930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76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89639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86" y="0"/>
            <a:ext cx="88376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75734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4"/>
            <a:ext cx="9156224" cy="684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8113" y="274638"/>
            <a:ext cx="4442062" cy="563562"/>
          </a:xfrm>
        </p:spPr>
        <p:txBody>
          <a:bodyPr/>
          <a:lstStyle/>
          <a:p>
            <a:r>
              <a:rPr lang="en-US" b="1" dirty="0" smtClean="0">
                <a:solidFill>
                  <a:schemeClr val="bg2">
                    <a:lumMod val="20000"/>
                    <a:lumOff val="80000"/>
                  </a:schemeClr>
                </a:solidFill>
              </a:rPr>
              <a:t>2500 years old</a:t>
            </a:r>
            <a:endParaRPr lang="en-US" b="1" dirty="0">
              <a:solidFill>
                <a:schemeClr val="bg2">
                  <a:lumMod val="20000"/>
                  <a:lumOff val="80000"/>
                </a:schemeClr>
              </a:solidFill>
            </a:endParaRPr>
          </a:p>
        </p:txBody>
      </p:sp>
    </p:spTree>
    <p:extLst>
      <p:ext uri="{BB962C8B-B14F-4D97-AF65-F5344CB8AC3E}">
        <p14:creationId xmlns:p14="http://schemas.microsoft.com/office/powerpoint/2010/main" val="249906511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55409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843"/>
            <a:ext cx="9144000" cy="520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84013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52400"/>
            <a:ext cx="9159240" cy="654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03513" y="274638"/>
            <a:ext cx="6316662" cy="792162"/>
          </a:xfrm>
        </p:spPr>
        <p:txBody>
          <a:bodyPr/>
          <a:lstStyle/>
          <a:p>
            <a:r>
              <a:rPr lang="en-US" dirty="0" err="1" smtClean="0"/>
              <a:t>Marsala</a:t>
            </a:r>
            <a:r>
              <a:rPr lang="en-US" dirty="0" smtClean="0"/>
              <a:t> salt production</a:t>
            </a:r>
            <a:endParaRPr lang="en-US" dirty="0"/>
          </a:p>
        </p:txBody>
      </p:sp>
    </p:spTree>
    <p:extLst>
      <p:ext uri="{BB962C8B-B14F-4D97-AF65-F5344CB8AC3E}">
        <p14:creationId xmlns:p14="http://schemas.microsoft.com/office/powerpoint/2010/main" val="290367430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MazaRA</a:t>
            </a:r>
            <a:r>
              <a:rPr lang="en-US" dirty="0" smtClean="0"/>
              <a:t> DEL VALLO</a:t>
            </a:r>
            <a:endParaRPr lang="en-US" dirty="0"/>
          </a:p>
        </p:txBody>
      </p:sp>
      <p:sp>
        <p:nvSpPr>
          <p:cNvPr id="3" name="Text Placeholder 2"/>
          <p:cNvSpPr>
            <a:spLocks noGrp="1"/>
          </p:cNvSpPr>
          <p:nvPr>
            <p:ph type="body" idx="1"/>
          </p:nvPr>
        </p:nvSpPr>
        <p:spPr>
          <a:xfrm>
            <a:off x="722313" y="381001"/>
            <a:ext cx="7772400" cy="4025900"/>
          </a:xfrm>
        </p:spPr>
        <p:txBody>
          <a:bodyPr/>
          <a:lstStyle/>
          <a:p>
            <a:r>
              <a:rPr lang="en-US" dirty="0"/>
              <a:t>Because of its privileged position on the coast, </a:t>
            </a:r>
            <a:r>
              <a:rPr lang="en-US" dirty="0" err="1"/>
              <a:t>Mazara</a:t>
            </a:r>
            <a:r>
              <a:rPr lang="en-US" dirty="0"/>
              <a:t> has always been a seaport of great </a:t>
            </a:r>
            <a:r>
              <a:rPr lang="en-US" dirty="0" err="1"/>
              <a:t>importanceand</a:t>
            </a:r>
            <a:r>
              <a:rPr lang="en-US" dirty="0"/>
              <a:t> even today its fishing fleet is the biggest in Italy. It was initially a Phoenician port (6th-5th c. BC) allied with </a:t>
            </a:r>
            <a:r>
              <a:rPr lang="en-US" dirty="0" err="1"/>
              <a:t>Selinunte</a:t>
            </a:r>
            <a:r>
              <a:rPr lang="en-US" dirty="0"/>
              <a:t>. When </a:t>
            </a:r>
            <a:r>
              <a:rPr lang="en-US" dirty="0" err="1"/>
              <a:t>Selinunte</a:t>
            </a:r>
            <a:r>
              <a:rPr lang="en-US" dirty="0"/>
              <a:t> was destroyed by the Carthaginians </a:t>
            </a:r>
            <a:r>
              <a:rPr lang="en-US" dirty="0" err="1"/>
              <a:t>Mazara</a:t>
            </a:r>
            <a:r>
              <a:rPr lang="en-US" dirty="0"/>
              <a:t> was also seized. After the Second Punic war it passed to the Romans. It went through a period of decline, but began  to prosper again after 827, when the Arabs </a:t>
            </a:r>
            <a:r>
              <a:rPr lang="en-US" dirty="0" smtClean="0"/>
              <a:t>first </a:t>
            </a:r>
            <a:r>
              <a:rPr lang="en-US" dirty="0"/>
              <a:t>set foot on the island here at </a:t>
            </a:r>
            <a:r>
              <a:rPr lang="en-US" dirty="0" err="1"/>
              <a:t>Mazara</a:t>
            </a:r>
            <a:r>
              <a:rPr lang="en-US" dirty="0"/>
              <a:t>. The period of </a:t>
            </a:r>
            <a:r>
              <a:rPr lang="en-US" dirty="0" err="1"/>
              <a:t>splendour</a:t>
            </a:r>
            <a:r>
              <a:rPr lang="en-US" dirty="0"/>
              <a:t> continued throughout the successive Norman age, and </a:t>
            </a:r>
            <a:r>
              <a:rPr lang="en-US" dirty="0" err="1"/>
              <a:t>Mazara</a:t>
            </a:r>
            <a:r>
              <a:rPr lang="en-US" dirty="0"/>
              <a:t> was made the capital of the Val di </a:t>
            </a:r>
            <a:r>
              <a:rPr lang="en-US" dirty="0" err="1"/>
              <a:t>Mazara</a:t>
            </a:r>
            <a:r>
              <a:rPr lang="en-US" dirty="0"/>
              <a:t>. </a:t>
            </a:r>
          </a:p>
        </p:txBody>
      </p:sp>
    </p:spTree>
    <p:extLst>
      <p:ext uri="{BB962C8B-B14F-4D97-AF65-F5344CB8AC3E}">
        <p14:creationId xmlns:p14="http://schemas.microsoft.com/office/powerpoint/2010/main" val="84753601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4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65826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8906"/>
            <a:ext cx="9144000" cy="496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20914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2280"/>
          </a:xfrm>
        </p:spPr>
        <p:txBody>
          <a:bodyPr/>
          <a:lstStyle/>
          <a:p>
            <a:pPr algn="ctr"/>
            <a:r>
              <a:rPr lang="en-US" dirty="0" smtClean="0"/>
              <a:t>Modern sculpture near the harbor</a:t>
            </a:r>
            <a:endParaRPr lang="en-US"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 y="752280"/>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23442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4" y="0"/>
            <a:ext cx="91932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5999" y="274638"/>
            <a:ext cx="2924175" cy="1143000"/>
          </a:xfrm>
        </p:spPr>
        <p:txBody>
          <a:bodyPr/>
          <a:lstStyle/>
          <a:p>
            <a:r>
              <a:rPr lang="en-US" b="1" dirty="0" smtClean="0">
                <a:solidFill>
                  <a:schemeClr val="bg2">
                    <a:lumMod val="20000"/>
                    <a:lumOff val="80000"/>
                  </a:schemeClr>
                </a:solidFill>
              </a:rPr>
              <a:t>Roman Arch</a:t>
            </a:r>
            <a:endParaRPr lang="en-US" b="1" dirty="0">
              <a:solidFill>
                <a:schemeClr val="bg2">
                  <a:lumMod val="20000"/>
                  <a:lumOff val="80000"/>
                </a:schemeClr>
              </a:solidFill>
            </a:endParaRPr>
          </a:p>
        </p:txBody>
      </p:sp>
    </p:spTree>
    <p:extLst>
      <p:ext uri="{BB962C8B-B14F-4D97-AF65-F5344CB8AC3E}">
        <p14:creationId xmlns:p14="http://schemas.microsoft.com/office/powerpoint/2010/main" val="72988749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57372"/>
            <a:ext cx="7993098" cy="559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42638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3176587" cy="2286000"/>
          </a:xfrm>
        </p:spPr>
        <p:txBody>
          <a:bodyPr/>
          <a:lstStyle/>
          <a:p>
            <a:pPr algn="ctr"/>
            <a:r>
              <a:rPr lang="en-US" dirty="0" err="1" smtClean="0"/>
              <a:t>Duomo</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7" y="0"/>
            <a:ext cx="52056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71553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56104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83779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02662" cy="713232"/>
          </a:xfrm>
        </p:spPr>
        <p:txBody>
          <a:bodyPr/>
          <a:lstStyle/>
          <a:p>
            <a:pPr algn="ctr"/>
            <a:r>
              <a:rPr lang="en-US" dirty="0" smtClean="0"/>
              <a:t>Rear of the </a:t>
            </a:r>
            <a:r>
              <a:rPr lang="en-US" dirty="0" err="1" smtClean="0"/>
              <a:t>Duomo</a:t>
            </a:r>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3232"/>
            <a:ext cx="9144000"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7073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195"/>
            <a:ext cx="9144000" cy="557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7351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8222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55062" cy="838200"/>
          </a:xfrm>
        </p:spPr>
        <p:txBody>
          <a:bodyPr/>
          <a:lstStyle/>
          <a:p>
            <a:pPr algn="ctr"/>
            <a:r>
              <a:rPr lang="en-US" dirty="0" smtClean="0"/>
              <a:t>Upscale hotel</a:t>
            </a:r>
            <a:endParaRPr lang="en-US"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1" y="1158049"/>
            <a:ext cx="9144000" cy="56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13181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619"/>
            <a:ext cx="9144000" cy="56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23521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619"/>
            <a:ext cx="9144000" cy="56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75927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75"/>
            <a:ext cx="9131061" cy="834317"/>
          </a:xfrm>
        </p:spPr>
        <p:txBody>
          <a:bodyPr/>
          <a:lstStyle/>
          <a:p>
            <a:pPr algn="ctr"/>
            <a:r>
              <a:rPr lang="en-US" dirty="0" smtClean="0"/>
              <a:t>Piazza </a:t>
            </a:r>
            <a:r>
              <a:rPr lang="en-US" dirty="0" err="1" smtClean="0"/>
              <a:t>della</a:t>
            </a:r>
            <a:r>
              <a:rPr lang="en-US" dirty="0" smtClean="0"/>
              <a:t> </a:t>
            </a:r>
            <a:r>
              <a:rPr lang="en-US" dirty="0" err="1" smtClean="0"/>
              <a:t>Repubblica</a:t>
            </a:r>
            <a:endParaRPr lang="en-US"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1442"/>
            <a:ext cx="9144001" cy="601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3078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67775" cy="1143000"/>
          </a:xfrm>
        </p:spPr>
        <p:txBody>
          <a:bodyPr/>
          <a:lstStyle/>
          <a:p>
            <a:pPr algn="ctr"/>
            <a:r>
              <a:rPr lang="en-US" b="1" dirty="0"/>
              <a:t>La Piazza del </a:t>
            </a:r>
            <a:r>
              <a:rPr lang="en-US" b="1" dirty="0" err="1"/>
              <a:t>Seminario</a:t>
            </a:r>
            <a:endParaRPr lang="en-US" b="1"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 y="2133600"/>
            <a:ext cx="920393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07835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66"/>
            <a:ext cx="9144000" cy="740434"/>
          </a:xfrm>
        </p:spPr>
        <p:txBody>
          <a:bodyPr/>
          <a:lstStyle/>
          <a:p>
            <a:pPr algn="ctr"/>
            <a:r>
              <a:rPr lang="en-US" dirty="0" smtClean="0"/>
              <a:t>Church of </a:t>
            </a:r>
            <a:r>
              <a:rPr lang="en-US" dirty="0" err="1" smtClean="0"/>
              <a:t>Sant</a:t>
            </a:r>
            <a:r>
              <a:rPr lang="en-US" dirty="0" smtClean="0"/>
              <a:t>’ Vito</a:t>
            </a:r>
            <a:endParaRPr lang="en-US"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7" y="76338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94568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983662" cy="914400"/>
          </a:xfrm>
        </p:spPr>
        <p:txBody>
          <a:bodyPr/>
          <a:lstStyle/>
          <a:p>
            <a:r>
              <a:rPr lang="en-US" dirty="0"/>
              <a:t>Madonna del </a:t>
            </a:r>
            <a:r>
              <a:rPr lang="en-US" dirty="0" err="1"/>
              <a:t>Paradiso</a:t>
            </a:r>
            <a:endParaRPr lang="en-US" dirty="0"/>
          </a:p>
        </p:txBody>
      </p:sp>
    </p:spTree>
    <p:extLst>
      <p:ext uri="{BB962C8B-B14F-4D97-AF65-F5344CB8AC3E}">
        <p14:creationId xmlns:p14="http://schemas.microsoft.com/office/powerpoint/2010/main" val="413700319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2425" y="5709249"/>
            <a:ext cx="8791575" cy="1143000"/>
          </a:xfrm>
        </p:spPr>
        <p:txBody>
          <a:bodyPr/>
          <a:lstStyle/>
          <a:p>
            <a:pPr algn="ctr"/>
            <a:r>
              <a:rPr lang="en-US" b="1" dirty="0">
                <a:solidFill>
                  <a:schemeClr val="bg2">
                    <a:lumMod val="20000"/>
                    <a:lumOff val="80000"/>
                  </a:schemeClr>
                </a:solidFill>
              </a:rPr>
              <a:t>Madonna del </a:t>
            </a:r>
            <a:r>
              <a:rPr lang="en-US" b="1" dirty="0" err="1">
                <a:solidFill>
                  <a:schemeClr val="bg2">
                    <a:lumMod val="20000"/>
                    <a:lumOff val="80000"/>
                  </a:schemeClr>
                </a:solidFill>
              </a:rPr>
              <a:t>Paradiso</a:t>
            </a:r>
            <a:r>
              <a:rPr lang="en-US" b="1" dirty="0">
                <a:solidFill>
                  <a:schemeClr val="bg2">
                    <a:lumMod val="20000"/>
                    <a:lumOff val="80000"/>
                  </a:schemeClr>
                </a:solidFill>
              </a:rPr>
              <a:t> </a:t>
            </a:r>
            <a:r>
              <a:rPr lang="en-US" b="1" dirty="0" err="1">
                <a:solidFill>
                  <a:schemeClr val="bg2">
                    <a:lumMod val="20000"/>
                    <a:lumOff val="80000"/>
                  </a:schemeClr>
                </a:solidFill>
              </a:rPr>
              <a:t>interno</a:t>
            </a:r>
            <a:endParaRPr lang="en-US" b="1" dirty="0">
              <a:solidFill>
                <a:schemeClr val="bg2">
                  <a:lumMod val="20000"/>
                  <a:lumOff val="80000"/>
                </a:schemeClr>
              </a:solidFill>
            </a:endParaRPr>
          </a:p>
        </p:txBody>
      </p:sp>
    </p:spTree>
    <p:extLst>
      <p:ext uri="{BB962C8B-B14F-4D97-AF65-F5344CB8AC3E}">
        <p14:creationId xmlns:p14="http://schemas.microsoft.com/office/powerpoint/2010/main" val="66566368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838825" y="11502"/>
            <a:ext cx="3305175" cy="639762"/>
          </a:xfrm>
        </p:spPr>
        <p:txBody>
          <a:bodyPr/>
          <a:lstStyle/>
          <a:p>
            <a:r>
              <a:rPr lang="en-US" b="1" dirty="0" err="1" smtClean="0">
                <a:solidFill>
                  <a:schemeClr val="bg2">
                    <a:lumMod val="20000"/>
                    <a:lumOff val="80000"/>
                  </a:schemeClr>
                </a:solidFill>
              </a:rPr>
              <a:t>Sant</a:t>
            </a:r>
            <a:r>
              <a:rPr lang="en-US" b="1" dirty="0" smtClean="0">
                <a:solidFill>
                  <a:schemeClr val="bg2">
                    <a:lumMod val="20000"/>
                    <a:lumOff val="80000"/>
                  </a:schemeClr>
                </a:solidFill>
              </a:rPr>
              <a:t>’ </a:t>
            </a:r>
            <a:r>
              <a:rPr lang="en-US" b="1" dirty="0" err="1" smtClean="0">
                <a:solidFill>
                  <a:schemeClr val="bg2">
                    <a:lumMod val="20000"/>
                    <a:lumOff val="80000"/>
                  </a:schemeClr>
                </a:solidFill>
              </a:rPr>
              <a:t>Agostino</a:t>
            </a:r>
            <a:endParaRPr lang="en-US" b="1" dirty="0">
              <a:solidFill>
                <a:schemeClr val="bg2">
                  <a:lumMod val="20000"/>
                  <a:lumOff val="80000"/>
                </a:schemeClr>
              </a:solidFill>
            </a:endParaRPr>
          </a:p>
        </p:txBody>
      </p:sp>
    </p:spTree>
    <p:extLst>
      <p:ext uri="{BB962C8B-B14F-4D97-AF65-F5344CB8AC3E}">
        <p14:creationId xmlns:p14="http://schemas.microsoft.com/office/powerpoint/2010/main" val="304772282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64" y="533400"/>
            <a:ext cx="863187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57990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0" y="5714999"/>
            <a:ext cx="6316662" cy="990601"/>
          </a:xfrm>
        </p:spPr>
        <p:txBody>
          <a:bodyPr/>
          <a:lstStyle/>
          <a:p>
            <a:r>
              <a:rPr lang="en-US" b="1" dirty="0"/>
              <a:t>San Michele </a:t>
            </a:r>
            <a:r>
              <a:rPr lang="en-US" b="1" dirty="0" err="1"/>
              <a:t>interno</a:t>
            </a:r>
            <a:endParaRPr lang="en-US" b="1" dirty="0"/>
          </a:p>
        </p:txBody>
      </p:sp>
    </p:spTree>
    <p:extLst>
      <p:ext uri="{BB962C8B-B14F-4D97-AF65-F5344CB8AC3E}">
        <p14:creationId xmlns:p14="http://schemas.microsoft.com/office/powerpoint/2010/main" val="316347989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05096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70214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300331"/>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04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49476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0864" y="-1407"/>
            <a:ext cx="6316662" cy="1143000"/>
          </a:xfrm>
        </p:spPr>
        <p:txBody>
          <a:bodyPr/>
          <a:lstStyle/>
          <a:p>
            <a:r>
              <a:rPr lang="en-US" dirty="0" smtClean="0"/>
              <a:t>Modern Hotel</a:t>
            </a:r>
            <a:endParaRPr lang="en-US" dirty="0"/>
          </a:p>
        </p:txBody>
      </p:sp>
    </p:spTree>
    <p:extLst>
      <p:ext uri="{BB962C8B-B14F-4D97-AF65-F5344CB8AC3E}">
        <p14:creationId xmlns:p14="http://schemas.microsoft.com/office/powerpoint/2010/main" val="1014262124"/>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14549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27338" y="0"/>
            <a:ext cx="6316662" cy="914400"/>
          </a:xfrm>
        </p:spPr>
        <p:txBody>
          <a:bodyPr/>
          <a:lstStyle/>
          <a:p>
            <a:r>
              <a:rPr lang="en-US" dirty="0" smtClean="0"/>
              <a:t>Residential Area</a:t>
            </a:r>
            <a:endParaRPr lang="en-US" dirty="0"/>
          </a:p>
        </p:txBody>
      </p:sp>
    </p:spTree>
    <p:extLst>
      <p:ext uri="{BB962C8B-B14F-4D97-AF65-F5344CB8AC3E}">
        <p14:creationId xmlns:p14="http://schemas.microsoft.com/office/powerpoint/2010/main" val="326066118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87264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Campobello di </a:t>
            </a:r>
            <a:r>
              <a:rPr lang="en-US" dirty="0" err="1" smtClean="0"/>
              <a:t>mazara</a:t>
            </a:r>
            <a:endParaRPr lang="en-US" dirty="0"/>
          </a:p>
        </p:txBody>
      </p:sp>
      <p:sp>
        <p:nvSpPr>
          <p:cNvPr id="3" name="Text Placeholder 2"/>
          <p:cNvSpPr>
            <a:spLocks noGrp="1"/>
          </p:cNvSpPr>
          <p:nvPr>
            <p:ph type="body" idx="1"/>
          </p:nvPr>
        </p:nvSpPr>
        <p:spPr>
          <a:xfrm>
            <a:off x="722313" y="762001"/>
            <a:ext cx="7772400" cy="3276600"/>
          </a:xfrm>
        </p:spPr>
        <p:txBody>
          <a:bodyPr/>
          <a:lstStyle/>
          <a:p>
            <a:r>
              <a:rPr lang="en-US" dirty="0"/>
              <a:t>The town was founded in 1623 by Giuseppe di Napoli, who in 1630 was given a dukedom. Campobello di </a:t>
            </a:r>
            <a:r>
              <a:rPr lang="en-US" dirty="0" err="1"/>
              <a:t>Mazara</a:t>
            </a:r>
            <a:r>
              <a:rPr lang="en-US" dirty="0"/>
              <a:t> (Sicilian: </a:t>
            </a:r>
            <a:r>
              <a:rPr lang="en-US" dirty="0" err="1"/>
              <a:t>Campubbeddu</a:t>
            </a:r>
            <a:r>
              <a:rPr lang="en-US" dirty="0"/>
              <a:t>) is an Italian town in </a:t>
            </a:r>
            <a:r>
              <a:rPr lang="en-US" u="sng" dirty="0">
                <a:hlinkClick r:id="rId2"/>
              </a:rPr>
              <a:t>Sicily</a:t>
            </a:r>
            <a:r>
              <a:rPr lang="en-US" dirty="0"/>
              <a:t>, part of the province of Trapani. Its inhabitants are scattered in the town center and the minor seaside </a:t>
            </a:r>
            <a:r>
              <a:rPr lang="en-US" dirty="0" err="1"/>
              <a:t>frazioni</a:t>
            </a:r>
            <a:r>
              <a:rPr lang="en-US" dirty="0"/>
              <a:t> of </a:t>
            </a:r>
            <a:r>
              <a:rPr lang="en-US" dirty="0" err="1"/>
              <a:t>Tre</a:t>
            </a:r>
            <a:r>
              <a:rPr lang="en-US" dirty="0"/>
              <a:t> </a:t>
            </a:r>
            <a:r>
              <a:rPr lang="en-US" dirty="0" err="1"/>
              <a:t>Fontane</a:t>
            </a:r>
            <a:r>
              <a:rPr lang="en-US" dirty="0"/>
              <a:t> and </a:t>
            </a:r>
            <a:r>
              <a:rPr lang="en-US" dirty="0" err="1"/>
              <a:t>Torretta</a:t>
            </a:r>
            <a:r>
              <a:rPr lang="en-US" dirty="0"/>
              <a:t> </a:t>
            </a:r>
            <a:r>
              <a:rPr lang="en-US" dirty="0" err="1"/>
              <a:t>Granitola</a:t>
            </a:r>
            <a:r>
              <a:rPr lang="en-US" dirty="0"/>
              <a:t>, populated mostly during the summer period. It borders on the </a:t>
            </a:r>
            <a:r>
              <a:rPr lang="en-US" dirty="0" err="1"/>
              <a:t>neighbouring</a:t>
            </a:r>
            <a:r>
              <a:rPr lang="en-US" dirty="0"/>
              <a:t> cities of </a:t>
            </a:r>
            <a:r>
              <a:rPr lang="en-US" dirty="0" err="1"/>
              <a:t>Mazara</a:t>
            </a:r>
            <a:r>
              <a:rPr lang="en-US" dirty="0"/>
              <a:t> del </a:t>
            </a:r>
            <a:r>
              <a:rPr lang="en-US" dirty="0" err="1"/>
              <a:t>Vallo</a:t>
            </a:r>
            <a:r>
              <a:rPr lang="en-US" dirty="0"/>
              <a:t> and </a:t>
            </a:r>
            <a:r>
              <a:rPr lang="en-US" dirty="0" err="1"/>
              <a:t>Castelvetrano</a:t>
            </a:r>
            <a:r>
              <a:rPr lang="en-US" dirty="0"/>
              <a:t>, and is colloquially known just as Campobello. </a:t>
            </a:r>
          </a:p>
        </p:txBody>
      </p:sp>
    </p:spTree>
    <p:extLst>
      <p:ext uri="{BB962C8B-B14F-4D97-AF65-F5344CB8AC3E}">
        <p14:creationId xmlns:p14="http://schemas.microsoft.com/office/powerpoint/2010/main" val="112554535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theme1.xml><?xml version="1.0" encoding="utf-8"?>
<a:theme xmlns:a="http://schemas.openxmlformats.org/drawingml/2006/main" name="old-italy-sicily-windmill-near-trapani-city">
  <a:themeElements>
    <a:clrScheme name="chri_0288_slide 2">
      <a:dk1>
        <a:srgbClr val="000000"/>
      </a:dk1>
      <a:lt1>
        <a:srgbClr val="B2DFEE"/>
      </a:lt1>
      <a:dk2>
        <a:srgbClr val="000000"/>
      </a:dk2>
      <a:lt2>
        <a:srgbClr val="B2B2B2"/>
      </a:lt2>
      <a:accent1>
        <a:srgbClr val="0E5CBD"/>
      </a:accent1>
      <a:accent2>
        <a:srgbClr val="3AB912"/>
      </a:accent2>
      <a:accent3>
        <a:srgbClr val="D5ECF5"/>
      </a:accent3>
      <a:accent4>
        <a:srgbClr val="000000"/>
      </a:accent4>
      <a:accent5>
        <a:srgbClr val="AAB5DB"/>
      </a:accent5>
      <a:accent6>
        <a:srgbClr val="34A70F"/>
      </a:accent6>
      <a:hlink>
        <a:srgbClr val="003242"/>
      </a:hlink>
      <a:folHlink>
        <a:srgbClr val="155700"/>
      </a:folHlink>
    </a:clrScheme>
    <a:fontScheme name="chri_0288_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ri_0288_slide 1">
        <a:dk1>
          <a:srgbClr val="000000"/>
        </a:dk1>
        <a:lt1>
          <a:srgbClr val="B2DFEE"/>
        </a:lt1>
        <a:dk2>
          <a:srgbClr val="000000"/>
        </a:dk2>
        <a:lt2>
          <a:srgbClr val="B2B2B2"/>
        </a:lt2>
        <a:accent1>
          <a:srgbClr val="B3EDFF"/>
        </a:accent1>
        <a:accent2>
          <a:srgbClr val="66B3CC"/>
        </a:accent2>
        <a:accent3>
          <a:srgbClr val="D5ECF5"/>
        </a:accent3>
        <a:accent4>
          <a:srgbClr val="000000"/>
        </a:accent4>
        <a:accent5>
          <a:srgbClr val="D6F4FF"/>
        </a:accent5>
        <a:accent6>
          <a:srgbClr val="5CA2B9"/>
        </a:accent6>
        <a:hlink>
          <a:srgbClr val="0C5569"/>
        </a:hlink>
        <a:folHlink>
          <a:srgbClr val="006D99"/>
        </a:folHlink>
      </a:clrScheme>
      <a:clrMap bg1="lt1" tx1="dk1" bg2="lt2" tx2="dk2" accent1="accent1" accent2="accent2" accent3="accent3" accent4="accent4" accent5="accent5" accent6="accent6" hlink="hlink" folHlink="folHlink"/>
    </a:extraClrScheme>
    <a:extraClrScheme>
      <a:clrScheme name="chri_0288_slide 2">
        <a:dk1>
          <a:srgbClr val="000000"/>
        </a:dk1>
        <a:lt1>
          <a:srgbClr val="B2DFEE"/>
        </a:lt1>
        <a:dk2>
          <a:srgbClr val="000000"/>
        </a:dk2>
        <a:lt2>
          <a:srgbClr val="B2B2B2"/>
        </a:lt2>
        <a:accent1>
          <a:srgbClr val="0E5CBD"/>
        </a:accent1>
        <a:accent2>
          <a:srgbClr val="3AB912"/>
        </a:accent2>
        <a:accent3>
          <a:srgbClr val="D5ECF5"/>
        </a:accent3>
        <a:accent4>
          <a:srgbClr val="000000"/>
        </a:accent4>
        <a:accent5>
          <a:srgbClr val="AAB5DB"/>
        </a:accent5>
        <a:accent6>
          <a:srgbClr val="34A70F"/>
        </a:accent6>
        <a:hlink>
          <a:srgbClr val="003242"/>
        </a:hlink>
        <a:folHlink>
          <a:srgbClr val="155700"/>
        </a:folHlink>
      </a:clrScheme>
      <a:clrMap bg1="lt1" tx1="dk1" bg2="lt2" tx2="dk2" accent1="accent1" accent2="accent2" accent3="accent3" accent4="accent4" accent5="accent5" accent6="accent6" hlink="hlink" folHlink="folHlink"/>
    </a:extraClrScheme>
    <a:extraClrScheme>
      <a:clrScheme name="chri_0288_slide 3">
        <a:dk1>
          <a:srgbClr val="000000"/>
        </a:dk1>
        <a:lt1>
          <a:srgbClr val="B2DFEE"/>
        </a:lt1>
        <a:dk2>
          <a:srgbClr val="000000"/>
        </a:dk2>
        <a:lt2>
          <a:srgbClr val="B2B2B2"/>
        </a:lt2>
        <a:accent1>
          <a:srgbClr val="B75314"/>
        </a:accent1>
        <a:accent2>
          <a:srgbClr val="C1760B"/>
        </a:accent2>
        <a:accent3>
          <a:srgbClr val="D5ECF5"/>
        </a:accent3>
        <a:accent4>
          <a:srgbClr val="000000"/>
        </a:accent4>
        <a:accent5>
          <a:srgbClr val="D8B3AA"/>
        </a:accent5>
        <a:accent6>
          <a:srgbClr val="AF6A09"/>
        </a:accent6>
        <a:hlink>
          <a:srgbClr val="004961"/>
        </a:hlink>
        <a:folHlink>
          <a:srgbClr val="650C10"/>
        </a:folHlink>
      </a:clrScheme>
      <a:clrMap bg1="lt1" tx1="dk1" bg2="lt2" tx2="dk2" accent1="accent1" accent2="accent2" accent3="accent3" accent4="accent4" accent5="accent5" accent6="accent6" hlink="hlink" folHlink="folHlink"/>
    </a:extraClrScheme>
    <a:extraClrScheme>
      <a:clrScheme name="chri_0288_slide 4">
        <a:dk1>
          <a:srgbClr val="000000"/>
        </a:dk1>
        <a:lt1>
          <a:srgbClr val="B2DFEE"/>
        </a:lt1>
        <a:dk2>
          <a:srgbClr val="000000"/>
        </a:dk2>
        <a:lt2>
          <a:srgbClr val="B2B2B2"/>
        </a:lt2>
        <a:accent1>
          <a:srgbClr val="1390B8"/>
        </a:accent1>
        <a:accent2>
          <a:srgbClr val="C6C606"/>
        </a:accent2>
        <a:accent3>
          <a:srgbClr val="D5ECF5"/>
        </a:accent3>
        <a:accent4>
          <a:srgbClr val="000000"/>
        </a:accent4>
        <a:accent5>
          <a:srgbClr val="AAC6D8"/>
        </a:accent5>
        <a:accent6>
          <a:srgbClr val="B3B305"/>
        </a:accent6>
        <a:hlink>
          <a:srgbClr val="8F390A"/>
        </a:hlink>
        <a:folHlink>
          <a:srgbClr val="511782"/>
        </a:folHlink>
      </a:clrScheme>
      <a:clrMap bg1="lt1" tx1="dk1" bg2="lt2" tx2="dk2" accent1="accent1" accent2="accent2" accent3="accent3" accent4="accent4" accent5="accent5" accent6="accent6" hlink="hlink" folHlink="folHlink"/>
    </a:extraClrScheme>
    <a:extraClrScheme>
      <a:clrScheme name="chri_0288_slide 5">
        <a:dk1>
          <a:srgbClr val="000000"/>
        </a:dk1>
        <a:lt1>
          <a:srgbClr val="FFFFFF"/>
        </a:lt1>
        <a:dk2>
          <a:srgbClr val="000000"/>
        </a:dk2>
        <a:lt2>
          <a:srgbClr val="B2B2B2"/>
        </a:lt2>
        <a:accent1>
          <a:srgbClr val="B3EDFF"/>
        </a:accent1>
        <a:accent2>
          <a:srgbClr val="66B3CC"/>
        </a:accent2>
        <a:accent3>
          <a:srgbClr val="FFFFFF"/>
        </a:accent3>
        <a:accent4>
          <a:srgbClr val="000000"/>
        </a:accent4>
        <a:accent5>
          <a:srgbClr val="D6F4FF"/>
        </a:accent5>
        <a:accent6>
          <a:srgbClr val="5CA2B9"/>
        </a:accent6>
        <a:hlink>
          <a:srgbClr val="0C5569"/>
        </a:hlink>
        <a:folHlink>
          <a:srgbClr val="006D99"/>
        </a:folHlink>
      </a:clrScheme>
      <a:clrMap bg1="lt1" tx1="dk1" bg2="lt2" tx2="dk2" accent1="accent1" accent2="accent2" accent3="accent3" accent4="accent4" accent5="accent5" accent6="accent6" hlink="hlink" folHlink="folHlink"/>
    </a:extraClrScheme>
    <a:extraClrScheme>
      <a:clrScheme name="chri_0288_slide 6">
        <a:dk1>
          <a:srgbClr val="000000"/>
        </a:dk1>
        <a:lt1>
          <a:srgbClr val="FFFFFF"/>
        </a:lt1>
        <a:dk2>
          <a:srgbClr val="000000"/>
        </a:dk2>
        <a:lt2>
          <a:srgbClr val="B2B2B2"/>
        </a:lt2>
        <a:accent1>
          <a:srgbClr val="0E5CBD"/>
        </a:accent1>
        <a:accent2>
          <a:srgbClr val="3AB912"/>
        </a:accent2>
        <a:accent3>
          <a:srgbClr val="FFFFFF"/>
        </a:accent3>
        <a:accent4>
          <a:srgbClr val="000000"/>
        </a:accent4>
        <a:accent5>
          <a:srgbClr val="AAB5DB"/>
        </a:accent5>
        <a:accent6>
          <a:srgbClr val="34A70F"/>
        </a:accent6>
        <a:hlink>
          <a:srgbClr val="003242"/>
        </a:hlink>
        <a:folHlink>
          <a:srgbClr val="155700"/>
        </a:folHlink>
      </a:clrScheme>
      <a:clrMap bg1="lt1" tx1="dk1" bg2="lt2" tx2="dk2" accent1="accent1" accent2="accent2" accent3="accent3" accent4="accent4" accent5="accent5" accent6="accent6" hlink="hlink" folHlink="folHlink"/>
    </a:extraClrScheme>
    <a:extraClrScheme>
      <a:clrScheme name="chri_0288_slide 7">
        <a:dk1>
          <a:srgbClr val="000000"/>
        </a:dk1>
        <a:lt1>
          <a:srgbClr val="FFFFFF"/>
        </a:lt1>
        <a:dk2>
          <a:srgbClr val="000000"/>
        </a:dk2>
        <a:lt2>
          <a:srgbClr val="B2B2B2"/>
        </a:lt2>
        <a:accent1>
          <a:srgbClr val="B75314"/>
        </a:accent1>
        <a:accent2>
          <a:srgbClr val="C1760B"/>
        </a:accent2>
        <a:accent3>
          <a:srgbClr val="FFFFFF"/>
        </a:accent3>
        <a:accent4>
          <a:srgbClr val="000000"/>
        </a:accent4>
        <a:accent5>
          <a:srgbClr val="D8B3AA"/>
        </a:accent5>
        <a:accent6>
          <a:srgbClr val="AF6A09"/>
        </a:accent6>
        <a:hlink>
          <a:srgbClr val="004961"/>
        </a:hlink>
        <a:folHlink>
          <a:srgbClr val="650C10"/>
        </a:folHlink>
      </a:clrScheme>
      <a:clrMap bg1="lt1" tx1="dk1" bg2="lt2" tx2="dk2" accent1="accent1" accent2="accent2" accent3="accent3" accent4="accent4" accent5="accent5" accent6="accent6" hlink="hlink" folHlink="folHlink"/>
    </a:extraClrScheme>
    <a:extraClrScheme>
      <a:clrScheme name="chri_0288_slide 8">
        <a:dk1>
          <a:srgbClr val="000000"/>
        </a:dk1>
        <a:lt1>
          <a:srgbClr val="FFFFFF"/>
        </a:lt1>
        <a:dk2>
          <a:srgbClr val="000000"/>
        </a:dk2>
        <a:lt2>
          <a:srgbClr val="B2B2B2"/>
        </a:lt2>
        <a:accent1>
          <a:srgbClr val="1390B8"/>
        </a:accent1>
        <a:accent2>
          <a:srgbClr val="C6C606"/>
        </a:accent2>
        <a:accent3>
          <a:srgbClr val="FFFFFF"/>
        </a:accent3>
        <a:accent4>
          <a:srgbClr val="000000"/>
        </a:accent4>
        <a:accent5>
          <a:srgbClr val="AAC6D8"/>
        </a:accent5>
        <a:accent6>
          <a:srgbClr val="B3B305"/>
        </a:accent6>
        <a:hlink>
          <a:srgbClr val="8F390A"/>
        </a:hlink>
        <a:folHlink>
          <a:srgbClr val="51178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old-italy-sicily-windmill-near-trapani-city</Template>
  <TotalTime>695</TotalTime>
  <Words>1291</Words>
  <Application>Microsoft Office PowerPoint</Application>
  <PresentationFormat>On-screen Show (4:3)</PresentationFormat>
  <Paragraphs>73</Paragraphs>
  <Slides>111</Slides>
  <Notes>0</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old-italy-sicily-windmill-near-trapani-city</vt:lpstr>
      <vt:lpstr>Sicily: Southwest</vt:lpstr>
      <vt:lpstr>Vegetation of western Sicily</vt:lpstr>
      <vt:lpstr>Marsala</vt:lpstr>
      <vt:lpstr>History Continued</vt:lpstr>
      <vt:lpstr>PowerPoint Presentation</vt:lpstr>
      <vt:lpstr>Marsala "Stagnone lagoon"</vt:lpstr>
      <vt:lpstr>Marsala salt production</vt:lpstr>
      <vt:lpstr>PowerPoint Presentation</vt:lpstr>
      <vt:lpstr>PowerPoint Presentation</vt:lpstr>
      <vt:lpstr>PowerPoint Presentation</vt:lpstr>
      <vt:lpstr>PowerPoint Presentation</vt:lpstr>
      <vt:lpstr>Also known for wine production</vt:lpstr>
      <vt:lpstr>PowerPoint Presentation</vt:lpstr>
      <vt:lpstr>Coral Jewelry</vt:lpstr>
      <vt:lpstr>Farmer’s Market</vt:lpstr>
      <vt:lpstr>Fish Market</vt:lpstr>
      <vt:lpstr>Old Olive Tree</vt:lpstr>
      <vt:lpstr>Mediterranean Vegetation</vt:lpstr>
      <vt:lpstr>Main Square of Marsala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Street scenes</vt:lpstr>
      <vt:lpstr>Ornate Balcony</vt:lpstr>
      <vt:lpstr>Promenade of Marsala, the closest point to Africa</vt:lpstr>
      <vt:lpstr>In front of St. Thomas, Marsala</vt:lpstr>
      <vt:lpstr>PowerPoint Presentation</vt:lpstr>
      <vt:lpstr>Mediterranean Villa at Marsala</vt:lpstr>
      <vt:lpstr>PowerPoint Presentation</vt:lpstr>
      <vt:lpstr>Castelvetrano</vt:lpstr>
      <vt:lpstr>Famous for olives, olive oil, &amp; bread</vt:lpstr>
      <vt:lpstr>Olive Orchard</vt:lpstr>
      <vt:lpstr>Traditional Bakery</vt:lpstr>
      <vt:lpstr>Duomo (Cathedral) </vt:lpstr>
      <vt:lpstr>Aerial View</vt:lpstr>
      <vt:lpstr>PowerPoint Presentation</vt:lpstr>
      <vt:lpstr>Back street in old city          Commercial street</vt:lpstr>
      <vt:lpstr>Selinus Theater</vt:lpstr>
      <vt:lpstr>Ruins of a church</vt:lpstr>
      <vt:lpstr>La fontana verticale di S. Ninfa a Castelvetrano </vt:lpstr>
      <vt:lpstr>Colorful automobile</vt:lpstr>
      <vt:lpstr>World’s longest sandwich</vt:lpstr>
      <vt:lpstr>Globalization in Castelvetrano</vt:lpstr>
      <vt:lpstr>Entrance to a Villa</vt:lpstr>
      <vt:lpstr>Castelvetrano to Porto railroad no longer in use</vt:lpstr>
      <vt:lpstr>Palm trees &amp; deciduous trees</vt:lpstr>
      <vt:lpstr>Hibiscus</vt:lpstr>
      <vt:lpstr>Mediterranean Vegetation (Maquis) </vt:lpstr>
      <vt:lpstr>Sicilian robin</vt:lpstr>
      <vt:lpstr>Wild flowers near Castelvetrano</vt:lpstr>
      <vt:lpstr>Countryside near Castelvetrano (Hinterland)</vt:lpstr>
      <vt:lpstr>Ruins of Selinunte  near castelvetrano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2500 years old</vt:lpstr>
      <vt:lpstr>PowerPoint Presentation</vt:lpstr>
      <vt:lpstr>PowerPoint Presentation</vt:lpstr>
      <vt:lpstr>MazaRA DEL VALLO</vt:lpstr>
      <vt:lpstr>PowerPoint Presentation</vt:lpstr>
      <vt:lpstr>PowerPoint Presentation</vt:lpstr>
      <vt:lpstr>Modern sculpture near the harbor</vt:lpstr>
      <vt:lpstr>Roman Arch</vt:lpstr>
      <vt:lpstr>PowerPoint Presentation</vt:lpstr>
      <vt:lpstr>Duomo</vt:lpstr>
      <vt:lpstr>PowerPoint Presentation</vt:lpstr>
      <vt:lpstr>PowerPoint Presentation</vt:lpstr>
      <vt:lpstr>Rear of the Duomo</vt:lpstr>
      <vt:lpstr>PowerPoint Presentation</vt:lpstr>
      <vt:lpstr>Upscale hotel</vt:lpstr>
      <vt:lpstr>PowerPoint Presentation</vt:lpstr>
      <vt:lpstr>PowerPoint Presentation</vt:lpstr>
      <vt:lpstr>Piazza della Repubblica</vt:lpstr>
      <vt:lpstr>La Piazza del Seminario</vt:lpstr>
      <vt:lpstr>Church of Sant’ Vito</vt:lpstr>
      <vt:lpstr>Madonna del Paradiso</vt:lpstr>
      <vt:lpstr>Madonna del Paradiso interno</vt:lpstr>
      <vt:lpstr>Sant’ Agostino</vt:lpstr>
      <vt:lpstr>San Michele interno</vt:lpstr>
      <vt:lpstr>PowerPoint Presentation</vt:lpstr>
      <vt:lpstr>PowerPoint Presentation</vt:lpstr>
      <vt:lpstr>PowerPoint Presentation</vt:lpstr>
      <vt:lpstr>PowerPoint Presentation</vt:lpstr>
      <vt:lpstr>Modern Hotel</vt:lpstr>
      <vt:lpstr>PowerPoint Presentation</vt:lpstr>
      <vt:lpstr>Residential Area</vt:lpstr>
      <vt:lpstr>PowerPoint Presentation</vt:lpstr>
      <vt:lpstr>Campobello di mazara</vt:lpstr>
      <vt:lpstr>Cave (quarry) di Cusa near Campobello di Mazara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Via Roma</vt:lpstr>
      <vt:lpstr>Chiesa Madre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Sicily: Southwest</dc:title>
  <dc:creator>Joe</dc:creator>
  <cp:lastModifiedBy>Joe</cp:lastModifiedBy>
  <cp:revision>28</cp:revision>
  <dcterms:created xsi:type="dcterms:W3CDTF">2011-04-03T10:49:25Z</dcterms:created>
  <dcterms:modified xsi:type="dcterms:W3CDTF">2011-04-04T06:26:21Z</dcterms:modified>
</cp:coreProperties>
</file>