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76" r:id="rId5"/>
    <p:sldId id="258" r:id="rId6"/>
    <p:sldId id="269" r:id="rId7"/>
    <p:sldId id="259" r:id="rId8"/>
    <p:sldId id="277" r:id="rId9"/>
    <p:sldId id="268" r:id="rId10"/>
    <p:sldId id="273" r:id="rId11"/>
    <p:sldId id="274" r:id="rId12"/>
    <p:sldId id="275" r:id="rId13"/>
    <p:sldId id="266" r:id="rId14"/>
    <p:sldId id="260" r:id="rId15"/>
    <p:sldId id="261" r:id="rId16"/>
    <p:sldId id="262" r:id="rId17"/>
    <p:sldId id="270" r:id="rId18"/>
    <p:sldId id="271" r:id="rId19"/>
    <p:sldId id="272" r:id="rId20"/>
    <p:sldId id="265" r:id="rId21"/>
    <p:sldId id="264"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779BF-65A9-4567-9BCF-DED4C63A5926}" type="datetimeFigureOut">
              <a:rPr lang="en-US" smtClean="0"/>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C733-BAD5-457D-B02B-8AF36CB02579}" type="slidenum">
              <a:rPr lang="en-US" smtClean="0"/>
              <a:t>‹#›</a:t>
            </a:fld>
            <a:endParaRPr lang="en-US"/>
          </a:p>
        </p:txBody>
      </p:sp>
    </p:spTree>
    <p:extLst>
      <p:ext uri="{BB962C8B-B14F-4D97-AF65-F5344CB8AC3E}">
        <p14:creationId xmlns:p14="http://schemas.microsoft.com/office/powerpoint/2010/main" val="351423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779BF-65A9-4567-9BCF-DED4C63A5926}" type="datetimeFigureOut">
              <a:rPr lang="en-US" smtClean="0"/>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C733-BAD5-457D-B02B-8AF36CB02579}" type="slidenum">
              <a:rPr lang="en-US" smtClean="0"/>
              <a:t>‹#›</a:t>
            </a:fld>
            <a:endParaRPr lang="en-US"/>
          </a:p>
        </p:txBody>
      </p:sp>
    </p:spTree>
    <p:extLst>
      <p:ext uri="{BB962C8B-B14F-4D97-AF65-F5344CB8AC3E}">
        <p14:creationId xmlns:p14="http://schemas.microsoft.com/office/powerpoint/2010/main" val="257918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779BF-65A9-4567-9BCF-DED4C63A5926}" type="datetimeFigureOut">
              <a:rPr lang="en-US" smtClean="0"/>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C733-BAD5-457D-B02B-8AF36CB02579}" type="slidenum">
              <a:rPr lang="en-US" smtClean="0"/>
              <a:t>‹#›</a:t>
            </a:fld>
            <a:endParaRPr lang="en-US"/>
          </a:p>
        </p:txBody>
      </p:sp>
    </p:spTree>
    <p:extLst>
      <p:ext uri="{BB962C8B-B14F-4D97-AF65-F5344CB8AC3E}">
        <p14:creationId xmlns:p14="http://schemas.microsoft.com/office/powerpoint/2010/main" val="224239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779BF-65A9-4567-9BCF-DED4C63A5926}" type="datetimeFigureOut">
              <a:rPr lang="en-US" smtClean="0"/>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C733-BAD5-457D-B02B-8AF36CB02579}" type="slidenum">
              <a:rPr lang="en-US" smtClean="0"/>
              <a:t>‹#›</a:t>
            </a:fld>
            <a:endParaRPr lang="en-US"/>
          </a:p>
        </p:txBody>
      </p:sp>
    </p:spTree>
    <p:extLst>
      <p:ext uri="{BB962C8B-B14F-4D97-AF65-F5344CB8AC3E}">
        <p14:creationId xmlns:p14="http://schemas.microsoft.com/office/powerpoint/2010/main" val="19275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779BF-65A9-4567-9BCF-DED4C63A5926}" type="datetimeFigureOut">
              <a:rPr lang="en-US" smtClean="0"/>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C733-BAD5-457D-B02B-8AF36CB02579}" type="slidenum">
              <a:rPr lang="en-US" smtClean="0"/>
              <a:t>‹#›</a:t>
            </a:fld>
            <a:endParaRPr lang="en-US"/>
          </a:p>
        </p:txBody>
      </p:sp>
    </p:spTree>
    <p:extLst>
      <p:ext uri="{BB962C8B-B14F-4D97-AF65-F5344CB8AC3E}">
        <p14:creationId xmlns:p14="http://schemas.microsoft.com/office/powerpoint/2010/main" val="335204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779BF-65A9-4567-9BCF-DED4C63A5926}" type="datetimeFigureOut">
              <a:rPr lang="en-US" smtClean="0"/>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6C733-BAD5-457D-B02B-8AF36CB02579}" type="slidenum">
              <a:rPr lang="en-US" smtClean="0"/>
              <a:t>‹#›</a:t>
            </a:fld>
            <a:endParaRPr lang="en-US"/>
          </a:p>
        </p:txBody>
      </p:sp>
    </p:spTree>
    <p:extLst>
      <p:ext uri="{BB962C8B-B14F-4D97-AF65-F5344CB8AC3E}">
        <p14:creationId xmlns:p14="http://schemas.microsoft.com/office/powerpoint/2010/main" val="122865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779BF-65A9-4567-9BCF-DED4C63A5926}" type="datetimeFigureOut">
              <a:rPr lang="en-US" smtClean="0"/>
              <a:t>11/13/2011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6C733-BAD5-457D-B02B-8AF36CB02579}" type="slidenum">
              <a:rPr lang="en-US" smtClean="0"/>
              <a:t>‹#›</a:t>
            </a:fld>
            <a:endParaRPr lang="en-US"/>
          </a:p>
        </p:txBody>
      </p:sp>
    </p:spTree>
    <p:extLst>
      <p:ext uri="{BB962C8B-B14F-4D97-AF65-F5344CB8AC3E}">
        <p14:creationId xmlns:p14="http://schemas.microsoft.com/office/powerpoint/2010/main" val="348162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779BF-65A9-4567-9BCF-DED4C63A5926}" type="datetimeFigureOut">
              <a:rPr lang="en-US" smtClean="0"/>
              <a:t>11/13/2011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6C733-BAD5-457D-B02B-8AF36CB02579}" type="slidenum">
              <a:rPr lang="en-US" smtClean="0"/>
              <a:t>‹#›</a:t>
            </a:fld>
            <a:endParaRPr lang="en-US"/>
          </a:p>
        </p:txBody>
      </p:sp>
    </p:spTree>
    <p:extLst>
      <p:ext uri="{BB962C8B-B14F-4D97-AF65-F5344CB8AC3E}">
        <p14:creationId xmlns:p14="http://schemas.microsoft.com/office/powerpoint/2010/main" val="17938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779BF-65A9-4567-9BCF-DED4C63A5926}" type="datetimeFigureOut">
              <a:rPr lang="en-US" smtClean="0"/>
              <a:t>11/13/2011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6C733-BAD5-457D-B02B-8AF36CB02579}" type="slidenum">
              <a:rPr lang="en-US" smtClean="0"/>
              <a:t>‹#›</a:t>
            </a:fld>
            <a:endParaRPr lang="en-US"/>
          </a:p>
        </p:txBody>
      </p:sp>
    </p:spTree>
    <p:extLst>
      <p:ext uri="{BB962C8B-B14F-4D97-AF65-F5344CB8AC3E}">
        <p14:creationId xmlns:p14="http://schemas.microsoft.com/office/powerpoint/2010/main" val="374055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779BF-65A9-4567-9BCF-DED4C63A5926}" type="datetimeFigureOut">
              <a:rPr lang="en-US" smtClean="0"/>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6C733-BAD5-457D-B02B-8AF36CB02579}" type="slidenum">
              <a:rPr lang="en-US" smtClean="0"/>
              <a:t>‹#›</a:t>
            </a:fld>
            <a:endParaRPr lang="en-US"/>
          </a:p>
        </p:txBody>
      </p:sp>
    </p:spTree>
    <p:extLst>
      <p:ext uri="{BB962C8B-B14F-4D97-AF65-F5344CB8AC3E}">
        <p14:creationId xmlns:p14="http://schemas.microsoft.com/office/powerpoint/2010/main" val="33688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779BF-65A9-4567-9BCF-DED4C63A5926}" type="datetimeFigureOut">
              <a:rPr lang="en-US" smtClean="0"/>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6C733-BAD5-457D-B02B-8AF36CB02579}" type="slidenum">
              <a:rPr lang="en-US" smtClean="0"/>
              <a:t>‹#›</a:t>
            </a:fld>
            <a:endParaRPr lang="en-US"/>
          </a:p>
        </p:txBody>
      </p:sp>
    </p:spTree>
    <p:extLst>
      <p:ext uri="{BB962C8B-B14F-4D97-AF65-F5344CB8AC3E}">
        <p14:creationId xmlns:p14="http://schemas.microsoft.com/office/powerpoint/2010/main" val="148790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779BF-65A9-4567-9BCF-DED4C63A5926}" type="datetimeFigureOut">
              <a:rPr lang="en-US" smtClean="0"/>
              <a:t>11/13/2011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6C733-BAD5-457D-B02B-8AF36CB02579}" type="slidenum">
              <a:rPr lang="en-US" smtClean="0"/>
              <a:t>‹#›</a:t>
            </a:fld>
            <a:endParaRPr lang="en-US"/>
          </a:p>
        </p:txBody>
      </p:sp>
    </p:spTree>
    <p:extLst>
      <p:ext uri="{BB962C8B-B14F-4D97-AF65-F5344CB8AC3E}">
        <p14:creationId xmlns:p14="http://schemas.microsoft.com/office/powerpoint/2010/main" val="2917386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300" dirty="0" smtClean="0">
                <a:solidFill>
                  <a:schemeClr val="bg1"/>
                </a:solidFill>
                <a:effectLst>
                  <a:outerShdw blurRad="50800" dist="50800" dir="5400000" algn="ctr" rotWithShape="0">
                    <a:srgbClr val="FF0000"/>
                  </a:outerShdw>
                </a:effectLst>
                <a:latin typeface="Aargau-Poster" pitchFamily="2" charset="0"/>
                <a:ea typeface="Aargau-Poster" pitchFamily="2" charset="0"/>
              </a:rPr>
              <a:t>Vintage Vatican</a:t>
            </a:r>
            <a:endParaRPr lang="en-US" spc="300" dirty="0">
              <a:solidFill>
                <a:schemeClr val="bg1"/>
              </a:solidFill>
              <a:effectLst>
                <a:outerShdw blurRad="50800" dist="50800" dir="5400000" algn="ctr" rotWithShape="0">
                  <a:srgbClr val="FF0000"/>
                </a:outerShdw>
              </a:effectLst>
              <a:latin typeface="Aargau-Poster" pitchFamily="2" charset="0"/>
              <a:ea typeface="Aargau-Poster" pitchFamily="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21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144"/>
            <a:ext cx="9156225" cy="68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473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257"/>
            <a:ext cx="685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044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848" y="0"/>
            <a:ext cx="47183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081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
            <a:ext cx="35897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094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5059362"/>
          </a:xfrm>
        </p:spPr>
        <p:txBody>
          <a:bodyPr>
            <a:noAutofit/>
          </a:bodyPr>
          <a:lstStyle/>
          <a:p>
            <a:r>
              <a:rPr lang="en-US" sz="2800" b="1" dirty="0" smtClean="0">
                <a:solidFill>
                  <a:schemeClr val="bg1"/>
                </a:solidFill>
              </a:rPr>
              <a:t>A marble statue of Emperor Constantine (barely visible at the right) stands at the foot of the </a:t>
            </a:r>
            <a:r>
              <a:rPr lang="en-US" sz="2800" b="1" dirty="0" err="1" smtClean="0">
                <a:solidFill>
                  <a:schemeClr val="bg1"/>
                </a:solidFill>
              </a:rPr>
              <a:t>Scala</a:t>
            </a:r>
            <a:r>
              <a:rPr lang="en-US" sz="2800" b="1" dirty="0" smtClean="0">
                <a:solidFill>
                  <a:schemeClr val="bg1"/>
                </a:solidFill>
              </a:rPr>
              <a:t> </a:t>
            </a:r>
            <a:r>
              <a:rPr lang="en-US" sz="2800" b="1" dirty="0" err="1" smtClean="0">
                <a:solidFill>
                  <a:schemeClr val="bg1"/>
                </a:solidFill>
              </a:rPr>
              <a:t>Regia</a:t>
            </a:r>
            <a:r>
              <a:rPr lang="en-US" sz="2800" b="1" dirty="0" smtClean="0">
                <a:solidFill>
                  <a:schemeClr val="bg1"/>
                </a:solidFill>
              </a:rPr>
              <a:t> staircase, which is part of the formal entrance to the Vatican and was designed by Giovanni Lorenzo Bernini.</a:t>
            </a:r>
            <a:endParaRPr lang="en-US" sz="2800"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
            <a:ext cx="4724400" cy="686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245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114800" cy="6202362"/>
          </a:xfrm>
        </p:spPr>
        <p:txBody>
          <a:bodyPr>
            <a:noAutofit/>
          </a:bodyPr>
          <a:lstStyle/>
          <a:p>
            <a:r>
              <a:rPr lang="en-US" sz="2800" b="1" dirty="0" smtClean="0">
                <a:solidFill>
                  <a:schemeClr val="bg1"/>
                </a:solidFill>
              </a:rPr>
              <a:t>The Swiss guards are an international group of soldiers who have served the Pope since 1506, and provided security for various courts throughout Europe for centuries. The guards march through the Vatican during the 1954 canonization ceremonies for Pope Pius X, who served from 1903 to 1914.</a:t>
            </a:r>
            <a:endParaRPr lang="en-US" sz="2800" b="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098" y="0"/>
            <a:ext cx="472190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984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2800" b="1" dirty="0" smtClean="0">
                <a:solidFill>
                  <a:schemeClr val="bg1"/>
                </a:solidFill>
              </a:rPr>
              <a:t>The Vatican began a formal museum in the 1700s to share the exquisite collection of art owned by the Catholic Church.</a:t>
            </a:r>
            <a:endParaRPr lang="en-US" sz="2800" b="1"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 y="14478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048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037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746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371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normAutofit/>
          </a:bodyPr>
          <a:lstStyle/>
          <a:p>
            <a:r>
              <a:rPr lang="en-US" b="1" dirty="0" smtClean="0">
                <a:solidFill>
                  <a:schemeClr val="bg1"/>
                </a:solidFill>
              </a:rPr>
              <a:t>Since 1929, Vatican City has been known as the world's smallest sovereign state -- covering only 110 acres of land -- and as the home of the Pope and the central administration of the Roman Catholic Church.</a:t>
            </a:r>
            <a:endParaRPr lang="en-US" b="1" dirty="0">
              <a:solidFill>
                <a:schemeClr val="bg1"/>
              </a:solidFill>
            </a:endParaRPr>
          </a:p>
        </p:txBody>
      </p:sp>
    </p:spTree>
    <p:extLst>
      <p:ext uri="{BB962C8B-B14F-4D97-AF65-F5344CB8AC3E}">
        <p14:creationId xmlns:p14="http://schemas.microsoft.com/office/powerpoint/2010/main" val="344335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6"/>
            <a:ext cx="9149548" cy="685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511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2400" b="1" dirty="0" smtClean="0">
                <a:solidFill>
                  <a:schemeClr val="bg1"/>
                </a:solidFill>
              </a:rPr>
              <a:t>The double helix staircase at the Vatican Museum, designed by Giuseppe </a:t>
            </a:r>
            <a:r>
              <a:rPr lang="en-US" sz="2400" b="1" dirty="0" err="1" smtClean="0">
                <a:solidFill>
                  <a:schemeClr val="bg1"/>
                </a:solidFill>
              </a:rPr>
              <a:t>Momo</a:t>
            </a:r>
            <a:r>
              <a:rPr lang="en-US" sz="2400" b="1" dirty="0" smtClean="0">
                <a:solidFill>
                  <a:schemeClr val="bg1"/>
                </a:solidFill>
              </a:rPr>
              <a:t> in 1932 with a bronze balustrade which was sculpted by Antonio </a:t>
            </a:r>
            <a:r>
              <a:rPr lang="en-US" sz="2400" b="1" dirty="0" err="1" smtClean="0">
                <a:solidFill>
                  <a:schemeClr val="bg1"/>
                </a:solidFill>
              </a:rPr>
              <a:t>Maraini</a:t>
            </a:r>
            <a:r>
              <a:rPr lang="en-US" sz="2400" b="1" dirty="0" smtClean="0">
                <a:solidFill>
                  <a:schemeClr val="bg1"/>
                </a:solidFill>
              </a:rPr>
              <a:t> in a classical style. </a:t>
            </a:r>
            <a:endParaRPr lang="en-US" sz="2400" b="1" dirty="0">
              <a:solidFill>
                <a:schemeClr val="bg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43" y="1447800"/>
            <a:ext cx="76200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44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2363"/>
          </a:xfrm>
        </p:spPr>
        <p:txBody>
          <a:bodyPr>
            <a:normAutofit/>
          </a:bodyPr>
          <a:lstStyle/>
          <a:p>
            <a:r>
              <a:rPr lang="en-US" sz="4000" b="1" dirty="0" smtClean="0">
                <a:solidFill>
                  <a:schemeClr val="bg1"/>
                </a:solidFill>
              </a:rPr>
              <a:t>Cupola in Vatican Museum</a:t>
            </a:r>
            <a:endParaRPr lang="en-US" sz="4000" b="1" dirty="0">
              <a:solidFill>
                <a:schemeClr val="bg1"/>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752363"/>
            <a:ext cx="9129486" cy="608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969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50875"/>
          </a:xfrm>
        </p:spPr>
        <p:txBody>
          <a:bodyPr>
            <a:normAutofit fontScale="90000"/>
          </a:bodyPr>
          <a:lstStyle/>
          <a:p>
            <a:r>
              <a:rPr lang="en-US" b="1" dirty="0" smtClean="0">
                <a:solidFill>
                  <a:schemeClr val="bg1"/>
                </a:solidFill>
              </a:rPr>
              <a:t>The Vatican viewed from Rome</a:t>
            </a:r>
            <a:endParaRPr lang="en-US" b="1"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75"/>
            <a:ext cx="9144000" cy="62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014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091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9" y="29029"/>
            <a:ext cx="9144000" cy="1143000"/>
          </a:xfrm>
        </p:spPr>
        <p:txBody>
          <a:bodyPr>
            <a:noAutofit/>
          </a:bodyPr>
          <a:lstStyle/>
          <a:p>
            <a:r>
              <a:rPr lang="en-US" sz="2800" b="1" dirty="0" smtClean="0">
                <a:solidFill>
                  <a:schemeClr val="bg1"/>
                </a:solidFill>
              </a:rPr>
              <a:t>bishops hold a procession in front of St Peter’s Basilica in 1962.</a:t>
            </a:r>
            <a:endParaRPr lang="en-US" sz="28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 y="11430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196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4144962"/>
          </a:xfrm>
        </p:spPr>
        <p:txBody>
          <a:bodyPr/>
          <a:lstStyle/>
          <a:p>
            <a:r>
              <a:rPr lang="en-US" dirty="0" smtClean="0">
                <a:solidFill>
                  <a:schemeClr val="bg1"/>
                </a:solidFill>
              </a:rPr>
              <a:t>Colonnade </a:t>
            </a:r>
            <a:endParaRPr lang="en-US" dirty="0">
              <a:solidFill>
                <a:schemeClr val="bg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4325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531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 y="29029"/>
            <a:ext cx="9144000" cy="1143000"/>
          </a:xfrm>
        </p:spPr>
        <p:txBody>
          <a:bodyPr>
            <a:noAutofit/>
          </a:bodyPr>
          <a:lstStyle/>
          <a:p>
            <a:r>
              <a:rPr lang="en-US" sz="2800" b="1" dirty="0" smtClean="0">
                <a:solidFill>
                  <a:schemeClr val="bg1"/>
                </a:solidFill>
              </a:rPr>
              <a:t>In 1949, Pope Pius XII listens as cardinals read terms of the papal indulgence at the altar of St Peter’s Basilica.</a:t>
            </a:r>
            <a:endParaRPr lang="en-US" sz="2800"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504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389467"/>
            <a:ext cx="9144000" cy="607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564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3382962"/>
          </a:xfrm>
        </p:spPr>
        <p:txBody>
          <a:bodyPr>
            <a:normAutofit/>
          </a:bodyPr>
          <a:lstStyle/>
          <a:p>
            <a:r>
              <a:rPr lang="it-IT" dirty="0" smtClean="0">
                <a:solidFill>
                  <a:schemeClr val="bg1"/>
                </a:solidFill>
              </a:rPr>
              <a:t>Inside Basilica San Pietro. Vatican City </a:t>
            </a:r>
            <a:endParaRPr lang="en-US"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340" y="0"/>
            <a:ext cx="463923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045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238</Words>
  <Application>Microsoft Office PowerPoint</Application>
  <PresentationFormat>On-screen Show (4:3)</PresentationFormat>
  <Paragraphs>12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Vintage Vatican</vt:lpstr>
      <vt:lpstr>Since 1929, Vatican City has been known as the world's smallest sovereign state -- covering only 110 acres of land -- and as the home of the Pope and the central administration of the Roman Catholic Church.</vt:lpstr>
      <vt:lpstr>The Vatican viewed from Rome</vt:lpstr>
      <vt:lpstr>PowerPoint Presentation</vt:lpstr>
      <vt:lpstr>bishops hold a procession in front of St Peter’s Basilica in 1962.</vt:lpstr>
      <vt:lpstr>Colonnade </vt:lpstr>
      <vt:lpstr>In 1949, Pope Pius XII listens as cardinals read terms of the papal indulgence at the altar of St Peter’s Basilica.</vt:lpstr>
      <vt:lpstr>PowerPoint Presentation</vt:lpstr>
      <vt:lpstr>Inside Basilica San Pietro. Vatican City </vt:lpstr>
      <vt:lpstr>PowerPoint Presentation</vt:lpstr>
      <vt:lpstr>PowerPoint Presentation</vt:lpstr>
      <vt:lpstr>PowerPoint Presentation</vt:lpstr>
      <vt:lpstr>PowerPoint Presentation</vt:lpstr>
      <vt:lpstr>A marble statue of Emperor Constantine (barely visible at the right) stands at the foot of the Scala Regia staircase, which is part of the formal entrance to the Vatican and was designed by Giovanni Lorenzo Bernini.</vt:lpstr>
      <vt:lpstr>The Swiss guards are an international group of soldiers who have served the Pope since 1506, and provided security for various courts throughout Europe for centuries. The guards march through the Vatican during the 1954 canonization ceremonies for Pope Pius X, who served from 1903 to 1914.</vt:lpstr>
      <vt:lpstr>The Vatican began a formal museum in the 1700s to share the exquisite collection of art owned by the Catholic Church.</vt:lpstr>
      <vt:lpstr>PowerPoint Presentation</vt:lpstr>
      <vt:lpstr>PowerPoint Presentation</vt:lpstr>
      <vt:lpstr>PowerPoint Presentation</vt:lpstr>
      <vt:lpstr>PowerPoint Presentation</vt:lpstr>
      <vt:lpstr>The double helix staircase at the Vatican Museum, designed by Giuseppe Momo in 1932 with a bronze balustrade which was sculpted by Antonio Maraini in a classical style. </vt:lpstr>
      <vt:lpstr>Cupola in Vatican Museum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Vintage Vatican</dc:title>
  <dc:creator>Joe</dc:creator>
  <cp:lastModifiedBy>Joe</cp:lastModifiedBy>
  <cp:revision>4</cp:revision>
  <dcterms:created xsi:type="dcterms:W3CDTF">2011-11-14T01:05:41Z</dcterms:created>
  <dcterms:modified xsi:type="dcterms:W3CDTF">2011-11-14T02:08:44Z</dcterms:modified>
</cp:coreProperties>
</file>