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01" r:id="rId4"/>
    <p:sldId id="258" r:id="rId5"/>
    <p:sldId id="262" r:id="rId6"/>
    <p:sldId id="261" r:id="rId7"/>
    <p:sldId id="263" r:id="rId8"/>
    <p:sldId id="264" r:id="rId9"/>
    <p:sldId id="269" r:id="rId10"/>
    <p:sldId id="267" r:id="rId11"/>
    <p:sldId id="268" r:id="rId12"/>
    <p:sldId id="270" r:id="rId13"/>
    <p:sldId id="266" r:id="rId14"/>
    <p:sldId id="271" r:id="rId15"/>
    <p:sldId id="302" r:id="rId16"/>
    <p:sldId id="272" r:id="rId17"/>
    <p:sldId id="273" r:id="rId18"/>
    <p:sldId id="274" r:id="rId19"/>
    <p:sldId id="304" r:id="rId20"/>
    <p:sldId id="275" r:id="rId21"/>
    <p:sldId id="305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98" r:id="rId30"/>
    <p:sldId id="299" r:id="rId31"/>
    <p:sldId id="293" r:id="rId32"/>
  </p:sldIdLst>
  <p:sldSz cx="9144000" cy="6858000" type="screen4x3"/>
  <p:notesSz cx="6881813" cy="92964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576" autoAdjust="0"/>
  </p:normalViewPr>
  <p:slideViewPr>
    <p:cSldViewPr>
      <p:cViewPr>
        <p:scale>
          <a:sx n="100" d="100"/>
          <a:sy n="100" d="100"/>
        </p:scale>
        <p:origin x="-16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929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9578" y="8895111"/>
            <a:ext cx="402144" cy="3090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275" tIns="44837" rIns="91275" bIns="44837" anchor="ctr">
            <a:spAutoFit/>
          </a:bodyPr>
          <a:lstStyle/>
          <a:p>
            <a:pPr algn="r">
              <a:defRPr/>
            </a:pPr>
            <a:fld id="{33118ED6-3420-480E-B87D-7B6C58D18EED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47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912"/>
            <a:ext cx="5046663" cy="41828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5" tIns="44837" rIns="91275" bIns="448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9578" y="8895111"/>
            <a:ext cx="402144" cy="3090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275" tIns="44837" rIns="91275" bIns="44837" anchor="ctr">
            <a:spAutoFit/>
          </a:bodyPr>
          <a:lstStyle/>
          <a:p>
            <a:pPr algn="r">
              <a:defRPr/>
            </a:pPr>
            <a:fld id="{03B6C328-07F1-4BDF-A568-D0F552EC0702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9959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Start Up / Initiating - Scope and Procedures</a:t>
            </a:r>
          </a:p>
          <a:p>
            <a:r>
              <a:rPr lang="en-US" dirty="0" smtClean="0"/>
              <a:t>Planning - Defining activities and assigning them to people.</a:t>
            </a:r>
          </a:p>
          <a:p>
            <a:r>
              <a:rPr lang="en-US" dirty="0" smtClean="0"/>
              <a:t>Execution - Carry out the plan. The product is created here.</a:t>
            </a:r>
          </a:p>
          <a:p>
            <a:r>
              <a:rPr lang="en-US" dirty="0" smtClean="0"/>
              <a:t>Monitoring and Controlling</a:t>
            </a:r>
            <a:r>
              <a:rPr lang="en-US" baseline="0" dirty="0" smtClean="0"/>
              <a:t> - </a:t>
            </a:r>
            <a:r>
              <a:rPr lang="en-US" dirty="0" smtClean="0"/>
              <a:t>Tracking, Tracking, Tracking.  </a:t>
            </a:r>
          </a:p>
          <a:p>
            <a:r>
              <a:rPr lang="en-US" dirty="0" smtClean="0"/>
              <a:t>Close Down - Discontinue operation of the project in an orderly, controlled manner.  Reassign people, not fired!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On the left is what</a:t>
            </a:r>
            <a:r>
              <a:rPr lang="en-US" baseline="0" dirty="0" smtClean="0"/>
              <a:t> you have been studying.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right is how it maps to the PM stages.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stage is iterative so it gets confusing!</a:t>
            </a:r>
            <a:endParaRPr lang="en-US" dirty="0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Others!</a:t>
            </a:r>
          </a:p>
          <a:p>
            <a:pPr lvl="1"/>
            <a:r>
              <a:rPr lang="en-US" dirty="0" smtClean="0"/>
              <a:t>Cheerleader</a:t>
            </a:r>
          </a:p>
          <a:p>
            <a:pPr lvl="1"/>
            <a:r>
              <a:rPr lang="en-US" dirty="0" smtClean="0"/>
              <a:t>Confessor</a:t>
            </a:r>
          </a:p>
          <a:p>
            <a:pPr lvl="1"/>
            <a:r>
              <a:rPr lang="en-US" dirty="0" smtClean="0"/>
              <a:t>Task Master</a:t>
            </a:r>
          </a:p>
          <a:p>
            <a:pPr lvl="1"/>
            <a:r>
              <a:rPr lang="en-US" dirty="0" smtClean="0"/>
              <a:t>Protector</a:t>
            </a:r>
          </a:p>
          <a:p>
            <a:endParaRPr lang="en-US" dirty="0" smtClean="0"/>
          </a:p>
          <a:p>
            <a:r>
              <a:rPr lang="en-US" dirty="0" smtClean="0"/>
              <a:t>90% of PM is communications!!</a:t>
            </a:r>
          </a:p>
          <a:p>
            <a:r>
              <a:rPr lang="en-US" dirty="0" smtClean="0"/>
              <a:t>Measurement!!!</a:t>
            </a:r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b="1" u="sng" dirty="0" smtClean="0"/>
              <a:t>9 Project Management Functions</a:t>
            </a:r>
          </a:p>
          <a:p>
            <a:endParaRPr lang="en-US" dirty="0" smtClean="0"/>
          </a:p>
          <a:p>
            <a:r>
              <a:rPr lang="en-US" dirty="0" smtClean="0"/>
              <a:t>Scope - Shared expectations, Change Control,  Making sure all required work, and only required work, is done.</a:t>
            </a:r>
          </a:p>
          <a:p>
            <a:r>
              <a:rPr lang="en-US" dirty="0" smtClean="0"/>
              <a:t>Risk - Identification, Assessment, and Mitigation</a:t>
            </a:r>
          </a:p>
          <a:p>
            <a:r>
              <a:rPr lang="en-US" dirty="0" smtClean="0"/>
              <a:t>Communication - Internal, External, When, Whom, What, How.  Customer Relations</a:t>
            </a:r>
          </a:p>
          <a:p>
            <a:r>
              <a:rPr lang="en-US" dirty="0" smtClean="0"/>
              <a:t>Schedule - On-Time.  Proving it. Various calculations.</a:t>
            </a:r>
          </a:p>
          <a:p>
            <a:r>
              <a:rPr lang="en-US" dirty="0" smtClean="0"/>
              <a:t>Human Resource - People</a:t>
            </a:r>
          </a:p>
          <a:p>
            <a:r>
              <a:rPr lang="en-US" dirty="0" smtClean="0"/>
              <a:t>Quality - Plan for it.  Be able to Prove it.  Standards.  Eyes of the beholder.</a:t>
            </a:r>
          </a:p>
          <a:p>
            <a:r>
              <a:rPr lang="en-US" dirty="0" smtClean="0"/>
              <a:t>Cost - Budget vs. Actual.  Various calculations.</a:t>
            </a:r>
          </a:p>
          <a:p>
            <a:r>
              <a:rPr lang="en-US" dirty="0" smtClean="0"/>
              <a:t>Procurement – Subcontractor</a:t>
            </a:r>
          </a:p>
          <a:p>
            <a:pPr defTabSz="922355">
              <a:defRPr/>
            </a:pPr>
            <a:r>
              <a:rPr lang="en-US" dirty="0" smtClean="0"/>
              <a:t>Integration- Plan, Execute, Coordinate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Project Scope is everything that goes into creating the product.  What are you going to do and deliver (e.g., it includes</a:t>
            </a:r>
            <a:r>
              <a:rPr lang="en-US" baseline="0" dirty="0" smtClean="0"/>
              <a:t> </a:t>
            </a:r>
            <a:r>
              <a:rPr lang="en-US" dirty="0" smtClean="0"/>
              <a:t>testing, implementation, ...).  </a:t>
            </a:r>
          </a:p>
          <a:p>
            <a:endParaRPr lang="en-US" dirty="0" smtClean="0"/>
          </a:p>
          <a:p>
            <a:r>
              <a:rPr lang="en-US" dirty="0" smtClean="0"/>
              <a:t>Requirements</a:t>
            </a:r>
            <a:r>
              <a:rPr lang="en-US" baseline="0" dirty="0" smtClean="0"/>
              <a:t> are what the user specifies as being needed.  They can be functional, performance, quality, or process related.</a:t>
            </a:r>
            <a:endParaRPr lang="en-US" dirty="0" smtClean="0"/>
          </a:p>
          <a:p>
            <a:pPr defTabSz="922355">
              <a:defRPr/>
            </a:pPr>
            <a:endParaRPr lang="en-US" dirty="0" smtClean="0"/>
          </a:p>
          <a:p>
            <a:pPr defTabSz="922355">
              <a:defRPr/>
            </a:pPr>
            <a:r>
              <a:rPr lang="en-US" dirty="0" smtClean="0"/>
              <a:t>No Gold Plating!!</a:t>
            </a:r>
          </a:p>
          <a:p>
            <a:endParaRPr lang="en-US" dirty="0" smtClean="0"/>
          </a:p>
          <a:p>
            <a:r>
              <a:rPr lang="en-US" dirty="0" smtClean="0"/>
              <a:t>No good deed goes unpunished.</a:t>
            </a:r>
          </a:p>
          <a:p>
            <a:endParaRPr lang="en-US" dirty="0" smtClean="0"/>
          </a:p>
          <a:p>
            <a:r>
              <a:rPr lang="en-US" dirty="0" smtClean="0"/>
              <a:t>What is the relationship between the requirements and the project scope?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you have one?  Do you know your scope?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in a project is inevitable and it is </a:t>
            </a:r>
            <a:r>
              <a:rPr lang="en-US" dirty="0" smtClean="0"/>
              <a:t>NOT bad.  However, it must be managed!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u="sng" dirty="0" smtClean="0"/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Mitigation</a:t>
            </a:r>
          </a:p>
          <a:p>
            <a:r>
              <a:rPr lang="en-US" dirty="0" smtClean="0"/>
              <a:t>Monitor and Control</a:t>
            </a:r>
          </a:p>
          <a:p>
            <a:endParaRPr lang="en-US" dirty="0" smtClean="0"/>
          </a:p>
          <a:p>
            <a:r>
              <a:rPr lang="en-US" dirty="0" smtClean="0"/>
              <a:t>Known vs. Unknown </a:t>
            </a:r>
          </a:p>
          <a:p>
            <a:r>
              <a:rPr lang="en-US" dirty="0" smtClean="0"/>
              <a:t>Risk vs. Reward  (fast schedule)</a:t>
            </a:r>
          </a:p>
          <a:p>
            <a:endParaRPr lang="en-US" dirty="0" smtClean="0"/>
          </a:p>
          <a:p>
            <a:r>
              <a:rPr lang="en-US" dirty="0" smtClean="0"/>
              <a:t>Not just CYA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Sending and Receiving Communication</a:t>
            </a:r>
          </a:p>
          <a:p>
            <a:r>
              <a:rPr lang="en-US" dirty="0" smtClean="0"/>
              <a:t>Have to plan up front</a:t>
            </a:r>
          </a:p>
          <a:p>
            <a:r>
              <a:rPr lang="en-US" dirty="0" smtClean="0"/>
              <a:t>Across all levels and organizations</a:t>
            </a:r>
          </a:p>
          <a:p>
            <a:r>
              <a:rPr lang="en-US" dirty="0" smtClean="0"/>
              <a:t>Appropriateness!!!</a:t>
            </a:r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Who is responsible to make sure it gets done?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900" dirty="0"/>
              <a:t>I am with </a:t>
            </a:r>
            <a:r>
              <a:rPr lang="en-US" sz="900" b="1" dirty="0"/>
              <a:t>HP Enterprise Services.  We are a leading provider of IT services </a:t>
            </a:r>
            <a:r>
              <a:rPr lang="en-US" sz="900" dirty="0"/>
              <a:t>around the world. </a:t>
            </a:r>
          </a:p>
          <a:p>
            <a:endParaRPr lang="en-US" sz="900" dirty="0"/>
          </a:p>
          <a:p>
            <a:r>
              <a:rPr lang="en-US" sz="900" dirty="0"/>
              <a:t>HP is the world’s largest technology company.  It brings together a portfolio that spans printing, personal computing, software, services and IT infrastructure to solve customer problems. </a:t>
            </a:r>
          </a:p>
          <a:p>
            <a:r>
              <a:rPr lang="en-US" sz="900" dirty="0"/>
              <a:t>HP has over 320,000 employees world wide in over 170 countries.  </a:t>
            </a:r>
          </a:p>
          <a:p>
            <a:endParaRPr lang="en-US" sz="900" dirty="0"/>
          </a:p>
          <a:p>
            <a:r>
              <a:rPr lang="en-US" sz="900" dirty="0" smtClean="0"/>
              <a:t>Gary </a:t>
            </a:r>
            <a:r>
              <a:rPr lang="en-US" sz="900" dirty="0"/>
              <a:t>O.</a:t>
            </a:r>
          </a:p>
          <a:p>
            <a:r>
              <a:rPr lang="en-US" sz="900" dirty="0"/>
              <a:t>I earned my undergraduate in 1982.  I earned my MBA here at UMSL in ’88.  I have been doing PM since 94.</a:t>
            </a:r>
          </a:p>
          <a:p>
            <a:endParaRPr lang="en-US" sz="900" dirty="0"/>
          </a:p>
          <a:p>
            <a:r>
              <a:rPr lang="en-US" sz="900" b="1" dirty="0" smtClean="0"/>
              <a:t>My </a:t>
            </a:r>
            <a:r>
              <a:rPr lang="en-US" sz="900" b="1" dirty="0"/>
              <a:t>opinions only.  However, we developed our presentation based on our experience and utilizing the PMI (Project Management Institute) - PMBOK.</a:t>
            </a:r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  <a:p>
            <a:endParaRPr lang="en-US" sz="1400" dirty="0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Know where you are at!</a:t>
            </a:r>
          </a:p>
          <a:p>
            <a:r>
              <a:rPr lang="en-US" dirty="0" smtClean="0"/>
              <a:t>Know your critical path!</a:t>
            </a:r>
          </a:p>
          <a:p>
            <a:endParaRPr lang="en-US" dirty="0" smtClean="0"/>
          </a:p>
          <a:p>
            <a:r>
              <a:rPr lang="en-US" dirty="0" smtClean="0"/>
              <a:t>Some think this is Project Management.  It is only one piece.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u="sng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This involves sponsors, end users, suppliers, individual performers.</a:t>
            </a:r>
          </a:p>
          <a:p>
            <a:endParaRPr lang="en-US" dirty="0" smtClean="0"/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Sox?  Planned quality.  Not Testing.</a:t>
            </a:r>
          </a:p>
          <a:p>
            <a:endParaRPr lang="en-US" dirty="0" smtClean="0"/>
          </a:p>
          <a:p>
            <a:r>
              <a:rPr lang="en-US" dirty="0" smtClean="0"/>
              <a:t>ISO9000</a:t>
            </a:r>
          </a:p>
          <a:p>
            <a:r>
              <a:rPr lang="en-US" dirty="0" smtClean="0"/>
              <a:t>CMMI</a:t>
            </a:r>
          </a:p>
          <a:p>
            <a:r>
              <a:rPr lang="en-US" dirty="0" smtClean="0"/>
              <a:t>Six</a:t>
            </a:r>
            <a:r>
              <a:rPr lang="en-US" baseline="0" dirty="0" smtClean="0"/>
              <a:t> Sigma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Walkthroughs</a:t>
            </a:r>
          </a:p>
          <a:p>
            <a:r>
              <a:rPr lang="en-US" dirty="0" smtClean="0"/>
              <a:t>Sign offs</a:t>
            </a:r>
          </a:p>
          <a:p>
            <a:r>
              <a:rPr lang="en-US" dirty="0" smtClean="0"/>
              <a:t>Coding Standards</a:t>
            </a:r>
          </a:p>
          <a:p>
            <a:r>
              <a:rPr lang="en-US" dirty="0" smtClean="0"/>
              <a:t>Meeting Minutes</a:t>
            </a:r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Experience levels</a:t>
            </a:r>
          </a:p>
          <a:p>
            <a:pPr lvl="1"/>
            <a:r>
              <a:rPr lang="en-US" dirty="0" smtClean="0"/>
              <a:t>Vacation, Sick, Quit</a:t>
            </a:r>
          </a:p>
          <a:p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Hardware, Software, Office Space, Copiers, Phones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Software</a:t>
            </a:r>
            <a:r>
              <a:rPr lang="en-US" baseline="0" dirty="0" smtClean="0"/>
              <a:t> licenses (for the customer or the project)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en-US" dirty="0" smtClean="0"/>
              <a:t>What you use</a:t>
            </a:r>
          </a:p>
          <a:p>
            <a:pPr lvl="1"/>
            <a:r>
              <a:rPr lang="en-US" dirty="0" smtClean="0"/>
              <a:t>Cycles, Electricity, ...</a:t>
            </a:r>
          </a:p>
          <a:p>
            <a:endParaRPr lang="en-US" dirty="0" smtClean="0"/>
          </a:p>
          <a:p>
            <a:r>
              <a:rPr lang="en-US" dirty="0" smtClean="0"/>
              <a:t>Fixed Price, T&amp;M, Fixed Resources</a:t>
            </a:r>
          </a:p>
          <a:p>
            <a:endParaRPr lang="en-US" dirty="0" smtClean="0"/>
          </a:p>
          <a:p>
            <a:r>
              <a:rPr lang="en-US" dirty="0" smtClean="0"/>
              <a:t>Define what is included and what isn’t.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Getting more important!! This can be used to transfer or mitigate risk</a:t>
            </a:r>
          </a:p>
          <a:p>
            <a:endParaRPr lang="en-US" dirty="0" smtClean="0"/>
          </a:p>
          <a:p>
            <a:r>
              <a:rPr lang="en-US" dirty="0" smtClean="0"/>
              <a:t>Procurement Planning - what is needed when</a:t>
            </a:r>
          </a:p>
          <a:p>
            <a:r>
              <a:rPr lang="en-US" dirty="0" smtClean="0"/>
              <a:t>Solicitation Planning - requirements</a:t>
            </a:r>
          </a:p>
          <a:p>
            <a:r>
              <a:rPr lang="en-US" dirty="0" smtClean="0"/>
              <a:t>Solicitation</a:t>
            </a:r>
          </a:p>
          <a:p>
            <a:r>
              <a:rPr lang="en-US" dirty="0" smtClean="0"/>
              <a:t>Selection</a:t>
            </a:r>
          </a:p>
          <a:p>
            <a:r>
              <a:rPr lang="en-US" dirty="0" smtClean="0"/>
              <a:t>Administration</a:t>
            </a:r>
          </a:p>
          <a:p>
            <a:r>
              <a:rPr lang="en-US" dirty="0" smtClean="0"/>
              <a:t>Closeout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How 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2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Analysis and design are only two pieces in a process to create a successful piece of software.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of the other pieces is project management.  Our goal for today is to give you an appreciation for what project management is all about</a:t>
            </a:r>
            <a:r>
              <a:rPr lang="en-US" baseline="0" dirty="0" smtClean="0"/>
              <a:t> and how it relates to your project.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We want to help you understand the relationship between the planning you are used to doing in your head with the formal planning required in Project Management.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Stamp out unsuccessful projects!!</a:t>
            </a: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Building a building</a:t>
            </a:r>
          </a:p>
          <a:p>
            <a:r>
              <a:rPr lang="en-US" dirty="0" smtClean="0"/>
              <a:t>Creating software</a:t>
            </a:r>
          </a:p>
          <a:p>
            <a:r>
              <a:rPr lang="en-US" dirty="0" smtClean="0"/>
              <a:t>Running a campaign for political office</a:t>
            </a:r>
          </a:p>
          <a:p>
            <a:r>
              <a:rPr lang="en-US" dirty="0" smtClean="0"/>
              <a:t>Starting a new business.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The problem isn’t in the definition of ‘success’, it is in the definition of ‘failure’.</a:t>
            </a:r>
          </a:p>
          <a:p>
            <a:endParaRPr lang="en-US" dirty="0" smtClean="0"/>
          </a:p>
          <a:p>
            <a:r>
              <a:rPr lang="en-US" dirty="0" smtClean="0"/>
              <a:t>If a project is 1 month late or 5% over budget, is that a failure or just disappointment?</a:t>
            </a:r>
          </a:p>
          <a:p>
            <a:endParaRPr lang="en-US" dirty="0" smtClean="0"/>
          </a:p>
          <a:p>
            <a:r>
              <a:rPr lang="en-US" dirty="0" smtClean="0"/>
              <a:t>According to the Standish Group, in their yearly 2011</a:t>
            </a:r>
            <a:r>
              <a:rPr lang="en-US" baseline="0" dirty="0" smtClean="0"/>
              <a:t> CHAOS report on project management, found that 37</a:t>
            </a:r>
            <a:r>
              <a:rPr lang="en-US" dirty="0" smtClean="0"/>
              <a:t>% of all projects are successful (delivered on time, on budget, with required features and functions) , 42% were challenged (delivered late, over budget, and/or with less than the required features and functions), and 21% failed (cancelled prior to completion or delivered and never used).  That means 63% of projects are ‘challenged’ in some way.  Now Standish has a vested interest in reporting</a:t>
            </a:r>
            <a:r>
              <a:rPr lang="en-US" baseline="0" dirty="0" smtClean="0"/>
              <a:t> failures (because they sell a PM methodology) and others are debunking their definitions, data gathering/selecting techniques, and how they interpret the data but I won’t argue with their overall ranking numbers.  A lot of projects have problems!!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What is needed for THIS project?</a:t>
            </a:r>
          </a:p>
          <a:p>
            <a:endParaRPr lang="en-US" dirty="0" smtClean="0"/>
          </a:p>
          <a:p>
            <a:r>
              <a:rPr lang="en-US" dirty="0" smtClean="0"/>
              <a:t>Does it save me time?</a:t>
            </a:r>
          </a:p>
          <a:p>
            <a:endParaRPr lang="en-US" dirty="0" smtClean="0"/>
          </a:p>
          <a:p>
            <a:r>
              <a:rPr lang="en-US" dirty="0" smtClean="0"/>
              <a:t>Is it a deliverable?</a:t>
            </a:r>
          </a:p>
          <a:p>
            <a:endParaRPr lang="en-US" dirty="0" smtClean="0"/>
          </a:p>
          <a:p>
            <a:r>
              <a:rPr lang="en-US" dirty="0" smtClean="0"/>
              <a:t>Does it contribute to the effectiveness of a later deliverable?</a:t>
            </a:r>
          </a:p>
          <a:p>
            <a:endParaRPr lang="en-US" dirty="0" smtClean="0"/>
          </a:p>
          <a:p>
            <a:r>
              <a:rPr lang="en-US" dirty="0" smtClean="0"/>
              <a:t>Good for people development?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6"/>
          <p:cNvSpPr/>
          <p:nvPr/>
        </p:nvSpPr>
        <p:spPr>
          <a:xfrm>
            <a:off x="165100" y="146050"/>
            <a:ext cx="8813800" cy="2505075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shade val="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rme 7"/>
          <p:cNvSpPr>
            <a:spLocks noGrp="1"/>
          </p:cNvSpPr>
          <p:nvPr>
            <p:ph type="ctrTitle"/>
          </p:nvPr>
        </p:nvSpPr>
        <p:spPr>
          <a:xfrm>
            <a:off x="457200" y="1120775"/>
            <a:ext cx="8305800" cy="1470025"/>
          </a:xfrm>
        </p:spPr>
        <p:txBody>
          <a:bodyPr/>
          <a:lstStyle>
            <a:lvl1pPr marL="0" algn="r">
              <a:defRPr/>
            </a:lvl1pPr>
          </a:lstStyle>
          <a:p>
            <a:r>
              <a:rPr lang="fr-FR" noProof="1" smtClean="0"/>
              <a:t>Cliquez pour modifier le style du titre</a:t>
            </a:r>
            <a:endParaRPr lang="en-US" dirty="0"/>
          </a:p>
        </p:txBody>
      </p:sp>
      <p:sp>
        <p:nvSpPr>
          <p:cNvPr id="9" name="Forme 8"/>
          <p:cNvSpPr>
            <a:spLocks noGrp="1"/>
          </p:cNvSpPr>
          <p:nvPr>
            <p:ph type="subTitle" idx="1"/>
          </p:nvPr>
        </p:nvSpPr>
        <p:spPr>
          <a:xfrm>
            <a:off x="2362200" y="2819400"/>
            <a:ext cx="6400800" cy="17526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noProof="1" smtClean="0"/>
              <a:t>Cliquez pour modifier le style des sous-titres du masque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3FDDD749-653D-4FAF-9F1B-3E01D2D38EFB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E686A25D-FEC2-42F0-802F-00F72B030C1F}" type="slidenum">
              <a:rPr lang="en-US"/>
              <a:pPr/>
              <a:t>‹#›</a:t>
            </a:fld>
            <a:r>
              <a:rPr lang="en-US" dirty="0"/>
              <a:t> </a:t>
            </a:r>
            <a:endParaRPr lang="en-US" dirty="0">
              <a:solidFill>
                <a:srgbClr val="8BBD8F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303338"/>
            <a:ext cx="8001000" cy="7937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72777-C6C3-4900-9138-61069CB5E8AF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6" name="Rectangle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BD8F"/>
                </a:solidFill>
              </a:defRPr>
            </a:lvl1pPr>
          </a:lstStyle>
          <a:p>
            <a:fld id="{765B31F3-18C9-41F9-86B4-5B2F8DB1F2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155950"/>
            <a:ext cx="7407275" cy="793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722376" y="1901952"/>
            <a:ext cx="7772400" cy="1362456"/>
          </a:xfrm>
        </p:spPr>
        <p:txBody>
          <a:bodyPr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3E12536F-5F9F-4F1B-ABA6-51B3168C058A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4DC3B111-4D6B-491B-BCF0-6A2627C1FDED}" type="slidenum">
              <a:rPr lang="en-US"/>
              <a:pPr/>
              <a:t>‹#›</a:t>
            </a:fld>
            <a:r>
              <a:rPr lang="en-US" dirty="0"/>
              <a:t> </a:t>
            </a:r>
            <a:endParaRPr lang="en-US" dirty="0">
              <a:solidFill>
                <a:srgbClr val="8BBD8F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303338"/>
            <a:ext cx="8001000" cy="7937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70562-E541-4726-8F88-D5E51DB7FCF3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7" name="Rectangle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solidFill>
                  <a:srgbClr val="8BBD8F"/>
                </a:solidFill>
              </a:defRPr>
            </a:lvl1pPr>
          </a:lstStyle>
          <a:p>
            <a:fld id="{6664C39D-D496-4050-932F-E5B27F1D14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00263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00263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rme 4"/>
          <p:cNvSpPr>
            <a:spLocks noGrp="1"/>
          </p:cNvSpPr>
          <p:nvPr>
            <p:ph sz="quarter" idx="3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rm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A4439-64D0-44DE-AC72-27BCBA36B0C7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solidFill>
                  <a:srgbClr val="8BBD8F"/>
                </a:solidFill>
              </a:defRPr>
            </a:lvl1pPr>
          </a:lstStyle>
          <a:p>
            <a:fld id="{0287A821-C7B6-476A-A079-F227E984A5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303338"/>
            <a:ext cx="8001000" cy="7937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E8DADB-BA42-41BB-8E28-544BAE7F6AA3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5" name="Rectangle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BD8F"/>
                </a:solidFill>
              </a:defRPr>
            </a:lvl1pPr>
          </a:lstStyle>
          <a:p>
            <a:fld id="{CF3BEBD6-1F60-47C5-AF4C-5A8957E6A6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399A-CF96-4860-8019-2C4D73AAEDB4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BD8F"/>
                </a:solidFill>
              </a:defRPr>
            </a:lvl1pPr>
          </a:lstStyle>
          <a:p>
            <a:fld id="{25814BA0-C2E8-48D1-A893-6A4C6EAAC3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996950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0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51AB2AFA-6017-41A9-B30C-1DCE9713DEEB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352BD7DF-FE52-4AF3-B6F1-E8C3DFCF1445}" type="slidenum">
              <a:rPr lang="en-US"/>
              <a:pPr/>
              <a:t>‹#›</a:t>
            </a:fld>
            <a:r>
              <a:rPr lang="en-US" dirty="0"/>
              <a:t> </a:t>
            </a:r>
            <a:endParaRPr lang="en-US" dirty="0">
              <a:solidFill>
                <a:srgbClr val="8BBD8F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3276600" y="4866648"/>
            <a:ext cx="5486400" cy="522288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3276600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Arrondir un rectangle avec un coin diagonal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4912"/>
              <a:gd name="adj2" fmla="val 0"/>
            </a:avLst>
          </a:prstGeom>
          <a:solidFill>
            <a:schemeClr val="bg2">
              <a:shade val="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01ED04A4-7B07-422F-85E5-CB79EC64B50F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9FA40C2C-1CB0-45B1-BFF9-9C0CDEE4F575}" type="slidenum">
              <a:rPr lang="en-US"/>
              <a:pPr/>
              <a:t>‹#›</a:t>
            </a:fld>
            <a:r>
              <a:rPr lang="en-US" dirty="0"/>
              <a:t> </a:t>
            </a:r>
            <a:endParaRPr lang="en-US" dirty="0">
              <a:solidFill>
                <a:srgbClr val="8BBD8F"/>
              </a:solidFill>
            </a:endParaRPr>
          </a:p>
        </p:txBody>
      </p:sp>
      <p:sp>
        <p:nvSpPr>
          <p:cNvPr id="7" name="Rectangle 5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5100" y="147638"/>
            <a:ext cx="8810625" cy="656431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shade val="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1" smtClean="0"/>
              <a:t>Click to edit Master title style</a:t>
            </a:r>
            <a:endParaRPr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smtClean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4"/>
            <a:r>
              <a:rPr lang="en-US" smtClean="0"/>
              <a:t>Sixth level</a:t>
            </a:r>
          </a:p>
          <a:p>
            <a:pPr lvl="4"/>
            <a:r>
              <a:rPr lang="en-US" smtClean="0"/>
              <a:t>Seventh level</a:t>
            </a:r>
          </a:p>
          <a:p>
            <a:pPr lvl="4"/>
            <a:r>
              <a:rPr lang="en-US" smtClean="0"/>
              <a:t>Eighth level</a:t>
            </a:r>
          </a:p>
          <a:p>
            <a:pPr lvl="4"/>
            <a:r>
              <a:rPr lang="en-US" smtClean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B9BBB2"/>
                </a:solidFill>
                <a:latin typeface="Rockwell" pitchFamily="18" charset="0"/>
              </a:defRPr>
            </a:lvl1pPr>
          </a:lstStyle>
          <a:p>
            <a:fld id="{D6707A33-3356-4A03-93DE-B08109CC1058}" type="datetime8">
              <a:rPr lang="en-US" smtClean="0"/>
              <a:t>4/10/2013 5:55 PM</a:t>
            </a:fld>
            <a:endParaRPr lang="en-US" dirty="0"/>
          </a:p>
        </p:txBody>
      </p:sp>
      <p:sp>
        <p:nvSpPr>
          <p:cNvPr id="1030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1600200" y="6400800"/>
            <a:ext cx="3906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B9BBB2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accent1"/>
                </a:solidFill>
                <a:latin typeface="Rockwell" pitchFamily="18" charset="0"/>
              </a:defRPr>
            </a:lvl1pPr>
          </a:lstStyle>
          <a:p>
            <a:fld id="{E4BC3620-D576-4A3B-9D75-40725D39F913}" type="slidenum">
              <a:rPr lang="en-US"/>
              <a:pPr/>
              <a:t>‹#›</a:t>
            </a:fld>
            <a:r>
              <a:rPr lang="en-US" dirty="0"/>
              <a:t> </a:t>
            </a:r>
            <a:endParaRPr lang="en-US" b="1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marL="342900" indent="-342900" algn="r" defTabSz="-13873163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marL="3429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2pPr>
      <a:lvl3pPr marL="3429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3pPr>
      <a:lvl4pPr marL="3429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4pPr>
      <a:lvl5pPr marL="3429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5pPr>
      <a:lvl6pPr marL="8001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6pPr>
      <a:lvl7pPr marL="12573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7pPr>
      <a:lvl8pPr marL="17145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8pPr>
      <a:lvl9pPr marL="2171700" indent="-342900" algn="r" defTabSz="-13873163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effectLst>
            <a:outerShdw blurRad="38100" dist="38100" dir="2700000" algn="tl">
              <a:srgbClr val="FFFFFF"/>
            </a:outerShdw>
          </a:effectLst>
          <a:latin typeface="Rockwell" pitchFamily="18" charset="0"/>
        </a:defRPr>
      </a:lvl9pPr>
    </p:titleStyle>
    <p:body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173736" algn="l" rtl="0" latinLnBrk="0">
        <a:spcBef>
          <a:spcPts val="400"/>
        </a:spcBef>
        <a:buClr>
          <a:schemeClr val="accent4"/>
        </a:buClr>
        <a:buFont typeface="Wingdings 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37360" indent="-173736" algn="l" rtl="0" latinLnBrk="0">
        <a:spcBef>
          <a:spcPts val="400"/>
        </a:spcBef>
        <a:buClr>
          <a:schemeClr val="accent4"/>
        </a:buClr>
        <a:buFont typeface="Wingdings 2"/>
        <a:buChar char="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rtl="0" latinLnBrk="0">
        <a:spcBef>
          <a:spcPts val="400"/>
        </a:spcBef>
        <a:buClr>
          <a:schemeClr val="accent4"/>
        </a:buClr>
        <a:buFont typeface="Wingdings 2"/>
        <a:buChar char="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73736" algn="l" rtl="0" latinLnBrk="0">
        <a:spcBef>
          <a:spcPts val="400"/>
        </a:spcBef>
        <a:buClr>
          <a:schemeClr val="accent4"/>
        </a:buClr>
        <a:buFont typeface="Wingdings 2"/>
        <a:buChar char="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77724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/>
              <a:t>Project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1143000" cy="457200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defRPr/>
            </a:pPr>
            <a:endParaRPr lang="en-US" sz="2800" dirty="0" smtClean="0"/>
          </a:p>
          <a:p>
            <a:pPr marL="342900" indent="-342900" algn="l">
              <a:defRPr/>
            </a:pPr>
            <a:endParaRPr lang="en-US" sz="2800" dirty="0" smtClean="0"/>
          </a:p>
          <a:p>
            <a:pPr marL="342900" indent="-342900" algn="l">
              <a:defRPr/>
            </a:pPr>
            <a:endParaRPr lang="en-US" sz="2800" dirty="0" smtClean="0"/>
          </a:p>
          <a:p>
            <a:pPr marL="342900" indent="-342900" algn="l">
              <a:defRPr/>
            </a:pPr>
            <a:r>
              <a:rPr lang="en-US" dirty="0" smtClean="0"/>
              <a:t>April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124201"/>
            <a:ext cx="716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Inf Sys 3810 Information Systems Analysis </a:t>
            </a:r>
            <a:r>
              <a:rPr lang="en-US" sz="2200" dirty="0" smtClean="0"/>
              <a:t>Spring 2013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b="1" i="0" dirty="0" smtClean="0"/>
              <a:t> Understand Project Management </a:t>
            </a:r>
            <a:r>
              <a:rPr lang="en-US" sz="2200" b="1" i="0" dirty="0" smtClean="0"/>
              <a:t>Principles</a:t>
            </a:r>
            <a:endParaRPr lang="en-US" sz="22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6A25D-FEC2-42F0-802F-00F72B030C1F}" type="slidenum">
              <a:rPr lang="en-US" smtClean="0"/>
              <a:pPr/>
              <a:t>1</a:t>
            </a:fld>
            <a:r>
              <a:rPr lang="en-US" dirty="0" smtClean="0"/>
              <a:t> </a:t>
            </a:r>
            <a:endParaRPr lang="en-US" dirty="0">
              <a:solidFill>
                <a:srgbClr val="8BBD8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 Project Stages/Processes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Start Up / Initiating</a:t>
            </a:r>
          </a:p>
          <a:p>
            <a:pPr>
              <a:defRPr/>
            </a:pPr>
            <a:r>
              <a:rPr lang="en-US" dirty="0" smtClean="0"/>
              <a:t>Planning</a:t>
            </a:r>
          </a:p>
          <a:p>
            <a:pPr>
              <a:defRPr/>
            </a:pPr>
            <a:r>
              <a:rPr lang="en-US" dirty="0" smtClean="0"/>
              <a:t>Execution</a:t>
            </a:r>
          </a:p>
          <a:p>
            <a:pPr>
              <a:defRPr/>
            </a:pPr>
            <a:r>
              <a:rPr lang="en-US" dirty="0" smtClean="0"/>
              <a:t>Monitoring and Controlling</a:t>
            </a:r>
          </a:p>
          <a:p>
            <a:pPr>
              <a:defRPr/>
            </a:pPr>
            <a:r>
              <a:rPr lang="en-US" dirty="0" smtClean="0"/>
              <a:t>Close Down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Project to Development Relationship Model	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048000" y="5334000"/>
            <a:ext cx="588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3643313" y="2436813"/>
            <a:ext cx="0" cy="290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>
            <a:off x="3035300" y="2452688"/>
            <a:ext cx="614363" cy="287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294" name="Group 30"/>
          <p:cNvGrpSpPr>
            <a:grpSpLocks/>
          </p:cNvGrpSpPr>
          <p:nvPr/>
        </p:nvGrpSpPr>
        <p:grpSpPr bwMode="auto">
          <a:xfrm>
            <a:off x="2957513" y="2438400"/>
            <a:ext cx="615950" cy="2889250"/>
            <a:chOff x="1344" y="1536"/>
            <a:chExt cx="388" cy="1820"/>
          </a:xfrm>
        </p:grpSpPr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 flipH="1">
              <a:off x="1345" y="1536"/>
              <a:ext cx="3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 flipH="1">
              <a:off x="1345" y="1545"/>
              <a:ext cx="387" cy="1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1344" y="1545"/>
              <a:ext cx="0" cy="1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295" name="Rectangle 31"/>
          <p:cNvSpPr>
            <a:spLocks noChangeArrowheads="1"/>
          </p:cNvSpPr>
          <p:nvPr/>
        </p:nvSpPr>
        <p:spPr bwMode="auto">
          <a:xfrm>
            <a:off x="2968625" y="2592388"/>
            <a:ext cx="63158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000" i="0" dirty="0" smtClean="0">
                <a:latin typeface="Times New Roman" pitchFamily="18" charset="0"/>
              </a:rPr>
              <a:t>Analysis</a:t>
            </a:r>
            <a:endParaRPr lang="en-US" sz="1000" i="0" dirty="0">
              <a:latin typeface="Times New Roman" pitchFamily="18" charset="0"/>
            </a:endParaRPr>
          </a:p>
        </p:txBody>
      </p:sp>
      <p:sp>
        <p:nvSpPr>
          <p:cNvPr id="12296" name="Rectangle 32"/>
          <p:cNvSpPr>
            <a:spLocks noChangeArrowheads="1"/>
          </p:cNvSpPr>
          <p:nvPr/>
        </p:nvSpPr>
        <p:spPr bwMode="auto">
          <a:xfrm>
            <a:off x="2886075" y="3432994"/>
            <a:ext cx="546626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000" i="0" dirty="0" smtClean="0">
                <a:latin typeface="Times New Roman" pitchFamily="18" charset="0"/>
              </a:rPr>
              <a:t>Design</a:t>
            </a:r>
            <a:endParaRPr lang="en-US" sz="1000" i="0" dirty="0">
              <a:latin typeface="Times New Roman" pitchFamily="18" charset="0"/>
            </a:endParaRPr>
          </a:p>
        </p:txBody>
      </p:sp>
      <p:sp>
        <p:nvSpPr>
          <p:cNvPr id="12297" name="Rectangle 33"/>
          <p:cNvSpPr>
            <a:spLocks noChangeArrowheads="1"/>
          </p:cNvSpPr>
          <p:nvPr/>
        </p:nvSpPr>
        <p:spPr bwMode="auto">
          <a:xfrm>
            <a:off x="3276600" y="4419600"/>
            <a:ext cx="914400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i="0" dirty="0" smtClean="0">
                <a:latin typeface="Times New Roman" pitchFamily="18" charset="0"/>
              </a:rPr>
              <a:t>Construction</a:t>
            </a:r>
            <a:endParaRPr lang="en-US" sz="1000" i="0" dirty="0">
              <a:latin typeface="Times New Roman" pitchFamily="18" charset="0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4114800" y="2152650"/>
            <a:ext cx="2112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4114800" y="2590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>
            <a:off x="4114799" y="2971800"/>
            <a:ext cx="2125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H="1">
            <a:off x="4191000" y="4978400"/>
            <a:ext cx="204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02" name="Rectangle 38"/>
          <p:cNvSpPr>
            <a:spLocks noChangeArrowheads="1"/>
          </p:cNvSpPr>
          <p:nvPr/>
        </p:nvSpPr>
        <p:spPr bwMode="auto">
          <a:xfrm>
            <a:off x="4876800" y="2266950"/>
            <a:ext cx="127919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000" b="1" i="0" dirty="0" smtClean="0">
                <a:latin typeface="Times New Roman" pitchFamily="18" charset="0"/>
              </a:rPr>
              <a:t>Start-Up / Initiating</a:t>
            </a:r>
            <a:endParaRPr lang="en-US" sz="1000" b="1" i="0" dirty="0">
              <a:latin typeface="Times New Roman" pitchFamily="18" charset="0"/>
            </a:endParaRPr>
          </a:p>
        </p:txBody>
      </p:sp>
      <p:sp>
        <p:nvSpPr>
          <p:cNvPr id="12303" name="Rectangle 39"/>
          <p:cNvSpPr>
            <a:spLocks noChangeArrowheads="1"/>
          </p:cNvSpPr>
          <p:nvPr/>
        </p:nvSpPr>
        <p:spPr bwMode="auto">
          <a:xfrm>
            <a:off x="5457825" y="2667000"/>
            <a:ext cx="665163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000" b="1" i="0" dirty="0">
                <a:latin typeface="Times New Roman" pitchFamily="18" charset="0"/>
              </a:rPr>
              <a:t>Planning</a:t>
            </a:r>
          </a:p>
        </p:txBody>
      </p:sp>
      <p:sp>
        <p:nvSpPr>
          <p:cNvPr id="12304" name="Rectangle 40"/>
          <p:cNvSpPr>
            <a:spLocks noChangeArrowheads="1"/>
          </p:cNvSpPr>
          <p:nvPr/>
        </p:nvSpPr>
        <p:spPr bwMode="auto">
          <a:xfrm>
            <a:off x="5457825" y="3352800"/>
            <a:ext cx="809518" cy="859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000" b="1" i="0" dirty="0" smtClean="0">
                <a:latin typeface="Times New Roman" pitchFamily="18" charset="0"/>
              </a:rPr>
              <a:t>Execution</a:t>
            </a:r>
          </a:p>
          <a:p>
            <a:endParaRPr lang="en-US" sz="1000" b="1" i="0" dirty="0" smtClean="0">
              <a:latin typeface="Times New Roman" pitchFamily="18" charset="0"/>
            </a:endParaRPr>
          </a:p>
          <a:p>
            <a:r>
              <a:rPr lang="en-US" sz="1000" b="1" i="0" dirty="0" smtClean="0">
                <a:latin typeface="Times New Roman" pitchFamily="18" charset="0"/>
              </a:rPr>
              <a:t>Monitoring</a:t>
            </a:r>
          </a:p>
          <a:p>
            <a:endParaRPr lang="en-US" sz="1000" b="1" i="0" dirty="0" smtClean="0">
              <a:latin typeface="Times New Roman" pitchFamily="18" charset="0"/>
            </a:endParaRPr>
          </a:p>
          <a:p>
            <a:r>
              <a:rPr lang="en-US" sz="1000" b="1" i="0" dirty="0" smtClean="0">
                <a:latin typeface="Times New Roman" pitchFamily="18" charset="0"/>
              </a:rPr>
              <a:t>Controlling</a:t>
            </a:r>
            <a:endParaRPr lang="en-US" sz="1000" b="1" i="0" dirty="0">
              <a:latin typeface="Times New Roman" pitchFamily="18" charset="0"/>
            </a:endParaRPr>
          </a:p>
        </p:txBody>
      </p:sp>
      <p:sp>
        <p:nvSpPr>
          <p:cNvPr id="12305" name="Rectangle 41"/>
          <p:cNvSpPr>
            <a:spLocks noChangeArrowheads="1"/>
          </p:cNvSpPr>
          <p:nvPr/>
        </p:nvSpPr>
        <p:spPr bwMode="auto">
          <a:xfrm>
            <a:off x="5457825" y="5222875"/>
            <a:ext cx="8382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000" b="1" i="0" dirty="0">
                <a:latin typeface="Times New Roman" pitchFamily="18" charset="0"/>
              </a:rPr>
              <a:t>Close-Down</a:t>
            </a:r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V="1">
            <a:off x="4191000" y="5534022"/>
            <a:ext cx="2036763" cy="285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2590800" y="1801813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2190750" y="2041525"/>
            <a:ext cx="14478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Development Life Cycle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4038600" y="1752600"/>
            <a:ext cx="14478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PM </a:t>
            </a:r>
            <a:r>
              <a:rPr 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Stages / Processes</a:t>
            </a: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Roles of a Project Manager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Coordinator</a:t>
            </a:r>
          </a:p>
          <a:p>
            <a:pPr>
              <a:defRPr/>
            </a:pPr>
            <a:r>
              <a:rPr lang="en-US" dirty="0" smtClean="0"/>
              <a:t>Communicator</a:t>
            </a:r>
          </a:p>
          <a:p>
            <a:pPr>
              <a:defRPr/>
            </a:pPr>
            <a:r>
              <a:rPr lang="en-US" dirty="0" smtClean="0"/>
              <a:t>Leader</a:t>
            </a:r>
          </a:p>
          <a:p>
            <a:pPr>
              <a:defRPr/>
            </a:pPr>
            <a:r>
              <a:rPr lang="en-US" dirty="0" smtClean="0"/>
              <a:t>Negotiator</a:t>
            </a:r>
          </a:p>
          <a:p>
            <a:pPr>
              <a:defRPr/>
            </a:pPr>
            <a:r>
              <a:rPr lang="en-US" dirty="0" smtClean="0"/>
              <a:t>Planner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Project Management Functions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Scope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Risk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Communications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Schedule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Human Resource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Quality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Cost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Procurement Management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/>
              <a:t>Integration Management</a:t>
            </a:r>
          </a:p>
          <a:p>
            <a:pPr>
              <a:lnSpc>
                <a:spcPct val="80000"/>
              </a:lnSpc>
              <a:defRPr/>
            </a:pPr>
            <a:endParaRPr lang="en-US" sz="3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Scope Management	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Ensure that  the project includes all the work required, and only the work required, to complete the project successfully.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Scope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Have you or can you develop a 3 Sentence Scope Statement for your project.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If not, what do you need to complete one?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Change Control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Ensure that changes are agreed upon.</a:t>
            </a:r>
          </a:p>
          <a:p>
            <a:pPr>
              <a:defRPr/>
            </a:pPr>
            <a:r>
              <a:rPr lang="en-US" dirty="0" smtClean="0"/>
              <a:t>Determine when scope change is desired/has occurred.</a:t>
            </a:r>
          </a:p>
          <a:p>
            <a:pPr>
              <a:defRPr/>
            </a:pPr>
            <a:r>
              <a:rPr lang="en-US" dirty="0" smtClean="0"/>
              <a:t>Managing the change through all other processes (schedule, cost, quality).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Risk 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The process of identifying, analyzing, and responding to project  risk.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Risk is an uncertain event or condition that  will have an effect on the project.  It has a cause and an effect and a consequence to cost, schedule, or quality.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What is the biggest risk on your project?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Communications  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Ensure the timely and appropriate  generation, collection, dissemination, storage, and ultimate disposition of project information.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Who needs to know what?  When do they need to know it?  How will it be communicated and by Whom?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Communications Management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What is your communication plan?  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What is the Frequency/Method/Content of communication with </a:t>
            </a:r>
          </a:p>
          <a:p>
            <a:pPr>
              <a:defRPr/>
            </a:pPr>
            <a:r>
              <a:rPr lang="en-US" dirty="0" smtClean="0"/>
              <a:t>Dr. Sauter?  </a:t>
            </a:r>
          </a:p>
          <a:p>
            <a:pPr>
              <a:defRPr/>
            </a:pPr>
            <a:r>
              <a:rPr lang="en-US" dirty="0" smtClean="0"/>
              <a:t>The Customer?  </a:t>
            </a:r>
          </a:p>
          <a:p>
            <a:pPr>
              <a:defRPr/>
            </a:pPr>
            <a:r>
              <a:rPr lang="en-US" dirty="0" smtClean="0"/>
              <a:t>Each other?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Gary Obernuefemann</a:t>
            </a:r>
          </a:p>
          <a:p>
            <a:pPr>
              <a:buNone/>
              <a:defRPr/>
            </a:pPr>
            <a:r>
              <a:rPr lang="en-US" sz="1200" dirty="0" smtClean="0"/>
              <a:t>	Business Consultant</a:t>
            </a:r>
          </a:p>
          <a:p>
            <a:pPr>
              <a:buNone/>
              <a:defRPr/>
            </a:pPr>
            <a:r>
              <a:rPr lang="en-US" sz="1200" dirty="0" smtClean="0"/>
              <a:t>	HP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Schedule Management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Ensure the timely completion of the project.</a:t>
            </a:r>
          </a:p>
          <a:p>
            <a:pPr>
              <a:defRPr/>
            </a:pPr>
            <a:r>
              <a:rPr lang="en-US" sz="2800" dirty="0" smtClean="0"/>
              <a:t>Identify the specific activities that must be performed to meet deliverables.</a:t>
            </a:r>
          </a:p>
          <a:p>
            <a:pPr>
              <a:defRPr/>
            </a:pPr>
            <a:r>
              <a:rPr lang="en-US" sz="2800" dirty="0" smtClean="0"/>
              <a:t>Document dependencies</a:t>
            </a:r>
          </a:p>
          <a:p>
            <a:pPr>
              <a:defRPr/>
            </a:pPr>
            <a:r>
              <a:rPr lang="en-US" sz="2800" dirty="0" smtClean="0"/>
              <a:t>Estimate the time to complete an activity</a:t>
            </a:r>
          </a:p>
          <a:p>
            <a:pPr>
              <a:defRPr/>
            </a:pPr>
            <a:r>
              <a:rPr lang="en-US" sz="2800" dirty="0" smtClean="0"/>
              <a:t>Schedule development (start and end dates)</a:t>
            </a:r>
          </a:p>
          <a:p>
            <a:pPr>
              <a:defRPr/>
            </a:pPr>
            <a:r>
              <a:rPr lang="en-US" sz="2800" dirty="0" smtClean="0"/>
              <a:t>Schedule control</a:t>
            </a:r>
          </a:p>
          <a:p>
            <a:pPr>
              <a:defRPr/>
            </a:pPr>
            <a:endParaRPr lang="en-US" sz="2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What is the Critical Path/Milestones for your class project?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Schedule Management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When is your next deliverable due to Dr. Sauter?  The customer?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When is your final delivery due to Dr. Sauter?  The customer?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What is your critical path and who is on it?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Resource Management	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Make the most effective use of the people involved in the project.</a:t>
            </a:r>
          </a:p>
          <a:p>
            <a:pPr>
              <a:defRPr/>
            </a:pPr>
            <a:r>
              <a:rPr lang="en-US" dirty="0" smtClean="0"/>
              <a:t>Planning</a:t>
            </a:r>
          </a:p>
          <a:p>
            <a:pPr>
              <a:defRPr/>
            </a:pPr>
            <a:r>
              <a:rPr lang="en-US" dirty="0" smtClean="0"/>
              <a:t>Acquisition</a:t>
            </a:r>
          </a:p>
          <a:p>
            <a:pPr>
              <a:defRPr/>
            </a:pPr>
            <a:r>
              <a:rPr lang="en-US" dirty="0" smtClean="0"/>
              <a:t>Development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Quality Management	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The processes required to ensure the project will satisfy the needs for which it was undertaken.</a:t>
            </a:r>
          </a:p>
          <a:p>
            <a:pPr>
              <a:defRPr/>
            </a:pPr>
            <a:r>
              <a:rPr lang="en-US" dirty="0" smtClean="0"/>
              <a:t>Identify what to measure</a:t>
            </a:r>
          </a:p>
          <a:p>
            <a:pPr>
              <a:defRPr/>
            </a:pPr>
            <a:r>
              <a:rPr lang="en-US" dirty="0" smtClean="0"/>
              <a:t>Periodically review the project</a:t>
            </a:r>
          </a:p>
          <a:p>
            <a:pPr>
              <a:defRPr/>
            </a:pPr>
            <a:r>
              <a:rPr lang="en-US" dirty="0" smtClean="0"/>
              <a:t>Monitor specific results to determine if they meet the relevant quality standards.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Cost Management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Ensure the project is completed within the approved budget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Procurement Management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Acquire goods and services to attain project activities from outside the performing organization.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(aka Vendor Management, Subcontractor Management, Supplier Management)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Characteristics of Effective Project Management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Effectively plan the project</a:t>
            </a:r>
          </a:p>
          <a:p>
            <a:pPr>
              <a:defRPr/>
            </a:pPr>
            <a:r>
              <a:rPr lang="en-US" dirty="0" smtClean="0"/>
              <a:t>Accurately monitor and communicate the project progress</a:t>
            </a:r>
          </a:p>
          <a:p>
            <a:pPr>
              <a:defRPr/>
            </a:pPr>
            <a:r>
              <a:rPr lang="en-US" dirty="0" smtClean="0"/>
              <a:t>Ensure that all requirements are met</a:t>
            </a:r>
          </a:p>
          <a:p>
            <a:pPr>
              <a:defRPr/>
            </a:pPr>
            <a:r>
              <a:rPr lang="en-US" dirty="0" smtClean="0"/>
              <a:t>Ensure the project is on time and within budget</a:t>
            </a:r>
          </a:p>
          <a:p>
            <a:pPr>
              <a:defRPr/>
            </a:pPr>
            <a:r>
              <a:rPr lang="en-US" dirty="0" smtClean="0"/>
              <a:t>Schedule resources effectively</a:t>
            </a:r>
          </a:p>
          <a:p>
            <a:pPr>
              <a:defRPr/>
            </a:pPr>
            <a:r>
              <a:rPr lang="en-US" dirty="0" smtClean="0"/>
              <a:t>Manage changes to the 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does all this mean to you?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know what you are supposed to be working on and when it is due</a:t>
            </a:r>
          </a:p>
          <a:p>
            <a:pPr>
              <a:defRPr/>
            </a:pPr>
            <a:r>
              <a:rPr lang="en-US" dirty="0" smtClean="0"/>
              <a:t>You know what is going on in the project </a:t>
            </a:r>
          </a:p>
          <a:p>
            <a:pPr>
              <a:defRPr/>
            </a:pPr>
            <a:r>
              <a:rPr lang="en-US" dirty="0" smtClean="0"/>
              <a:t>You know how to communicate your status </a:t>
            </a:r>
          </a:p>
          <a:p>
            <a:pPr>
              <a:defRPr/>
            </a:pPr>
            <a:r>
              <a:rPr lang="en-US" dirty="0" smtClean="0"/>
              <a:t>You know the critical path items and the critical success factors for the project.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Benefits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Projects delivered on time and within budget that meet customers expectations.</a:t>
            </a:r>
          </a:p>
          <a:p>
            <a:pPr>
              <a:defRPr/>
            </a:pPr>
            <a:r>
              <a:rPr lang="en-US" dirty="0" smtClean="0"/>
              <a:t>No more death marches</a:t>
            </a:r>
          </a:p>
          <a:p>
            <a:pPr>
              <a:defRPr/>
            </a:pPr>
            <a:r>
              <a:rPr lang="en-US" dirty="0" smtClean="0"/>
              <a:t>Success can be duplicated.  Failures can be learned from.</a:t>
            </a:r>
          </a:p>
          <a:p>
            <a:pPr>
              <a:defRPr/>
            </a:pPr>
            <a:r>
              <a:rPr lang="en-US" dirty="0" smtClean="0"/>
              <a:t>Return business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000" b="1" dirty="0" smtClean="0"/>
              <a:t>INF SYS 6847 :  FINANCIAL AND PROJECT MANAGEMENT</a:t>
            </a:r>
            <a:br>
              <a:rPr lang="en-US" sz="3000" b="1" dirty="0" smtClean="0"/>
            </a:br>
            <a:endParaRPr lang="en-US" sz="3000" b="1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Prerequisite: IS 5800 Management Information Systems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r>
              <a:rPr lang="en-US" sz="2400" dirty="0" smtClean="0"/>
              <a:t>Develop </a:t>
            </a:r>
            <a:r>
              <a:rPr lang="en-US" sz="2400" dirty="0"/>
              <a:t>an understanding of the concepts attendant to </a:t>
            </a:r>
            <a:r>
              <a:rPr lang="en-US" sz="2400" dirty="0" smtClean="0"/>
              <a:t>project management</a:t>
            </a:r>
            <a:endParaRPr lang="en-US" sz="2400" dirty="0"/>
          </a:p>
          <a:p>
            <a:r>
              <a:rPr lang="en-US" sz="2400" dirty="0" smtClean="0"/>
              <a:t>Develop </a:t>
            </a:r>
            <a:r>
              <a:rPr lang="en-US" sz="2400" dirty="0"/>
              <a:t>an understanding of the steps in a </a:t>
            </a:r>
            <a:r>
              <a:rPr lang="en-US" sz="2400" dirty="0" smtClean="0"/>
              <a:t>comprehensive project </a:t>
            </a:r>
            <a:r>
              <a:rPr lang="en-US" sz="2400" dirty="0"/>
              <a:t>management plan that spans the planning and </a:t>
            </a:r>
            <a:r>
              <a:rPr lang="en-US" sz="2400" dirty="0" smtClean="0"/>
              <a:t>execution stages</a:t>
            </a:r>
            <a:endParaRPr lang="en-US" sz="2400" dirty="0"/>
          </a:p>
          <a:p>
            <a:r>
              <a:rPr lang="en-US" sz="2400" dirty="0" smtClean="0"/>
              <a:t>Develop </a:t>
            </a:r>
            <a:r>
              <a:rPr lang="en-US" sz="2400" dirty="0"/>
              <a:t>an understanding of and an ability to apply state of </a:t>
            </a:r>
            <a:r>
              <a:rPr lang="en-US" sz="2400" dirty="0" smtClean="0"/>
              <a:t>the art </a:t>
            </a:r>
            <a:r>
              <a:rPr lang="en-US" sz="2400" dirty="0"/>
              <a:t>project management practices and tools, with an emphasis </a:t>
            </a:r>
            <a:r>
              <a:rPr lang="en-US" sz="2400" dirty="0" smtClean="0"/>
              <a:t>on the </a:t>
            </a:r>
            <a:r>
              <a:rPr lang="en-US" sz="2400" dirty="0"/>
              <a:t>operations research and mathematical tools used in the </a:t>
            </a:r>
            <a:r>
              <a:rPr lang="en-US" sz="2400" dirty="0" smtClean="0"/>
              <a:t>IS and Logistics and Operations </a:t>
            </a:r>
            <a:r>
              <a:rPr lang="en-US" sz="2400" dirty="0" err="1" smtClean="0"/>
              <a:t>Managment</a:t>
            </a:r>
            <a:r>
              <a:rPr lang="en-US" sz="2400" dirty="0" smtClean="0"/>
              <a:t> </a:t>
            </a:r>
            <a:r>
              <a:rPr lang="en-US" sz="2400" dirty="0"/>
              <a:t>communities for project management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Present Project Management and discuss the relationship between Analysis and Design and Project Management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 be successful in PM ...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Using a methodology and working with the customer, develop a plan and execute it with defined tools and procedures.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Piece of cake!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Questions/Comments?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Turn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When someone says ‘project’ what comes to mind?</a:t>
            </a:r>
          </a:p>
          <a:p>
            <a:pPr>
              <a:defRPr/>
            </a:pPr>
            <a:r>
              <a:rPr lang="en-US" dirty="0" smtClean="0"/>
              <a:t>What is your class project assignment?</a:t>
            </a:r>
          </a:p>
          <a:p>
            <a:pPr>
              <a:defRPr/>
            </a:pPr>
            <a:r>
              <a:rPr lang="en-US" dirty="0" smtClean="0"/>
              <a:t>What is the hardest thing about your project?</a:t>
            </a:r>
          </a:p>
          <a:p>
            <a:pPr>
              <a:defRPr/>
            </a:pPr>
            <a:r>
              <a:rPr lang="en-US" dirty="0" smtClean="0"/>
              <a:t>What has been the biggest surprise so far about your project?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Definition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  A project is a temporary endeavor undertaken to create a unique product or service.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Characteristics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Performed by People</a:t>
            </a:r>
          </a:p>
          <a:p>
            <a:pPr>
              <a:defRPr/>
            </a:pPr>
            <a:r>
              <a:rPr lang="en-US" dirty="0" smtClean="0"/>
              <a:t>Constrained by Resources</a:t>
            </a:r>
          </a:p>
          <a:p>
            <a:pPr>
              <a:defRPr/>
            </a:pPr>
            <a:r>
              <a:rPr lang="en-US" dirty="0" smtClean="0"/>
              <a:t>Planned, Executed and Controlled</a:t>
            </a:r>
          </a:p>
          <a:p>
            <a:pPr>
              <a:defRPr/>
            </a:pPr>
            <a:r>
              <a:rPr lang="en-US" dirty="0" smtClean="0"/>
              <a:t>Temporary and Unique (as opposed to operations, which are ongoing and repetitive)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Successful Project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Meets or exceeds the customers requirements</a:t>
            </a:r>
          </a:p>
          <a:p>
            <a:pPr>
              <a:defRPr/>
            </a:pPr>
            <a:r>
              <a:rPr lang="en-US" dirty="0" smtClean="0"/>
              <a:t>Delivered on time</a:t>
            </a:r>
          </a:p>
          <a:p>
            <a:pPr>
              <a:defRPr/>
            </a:pPr>
            <a:r>
              <a:rPr lang="en-US" dirty="0" smtClean="0"/>
              <a:t>Within Budget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Management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2163762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The application of knowledge, skills, tools, and techniques to project activities to deliver a successful project.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Project Management Vs. Project Methodology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Methodologies give you templates of things to do</a:t>
            </a:r>
          </a:p>
          <a:p>
            <a:pPr>
              <a:defRPr/>
            </a:pPr>
            <a:r>
              <a:rPr lang="en-US" dirty="0" smtClean="0"/>
              <a:t>Project management applies them to this 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31F3-18C9-41F9-86B4-5B2F8DB1F24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Foundry">
      <a:majorFont>
        <a:latin typeface="Rockwell"/>
        <a:ea typeface=""/>
        <a:cs typeface=""/>
        <a:font script="Grek" typeface="Times New Roman"/>
        <a:font script="Cyrl" typeface="Times New Roman"/>
        <a:font script="Jpan" typeface="HG明朝B"/>
        <a:font script="Hang" typeface="바탕"/>
        <a:font script="Hans" typeface="宋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Times New Roman"/>
        <a:font script="Cyrl" typeface="Times New Roman"/>
        <a:font script="Jpan" typeface="HG明朝B"/>
        <a:font script="Hang" typeface="바탕"/>
        <a:font script="Hans" typeface="宋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0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19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0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29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30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3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ppt/theme/themeOverride9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E47E7E"/>
    </a:hlink>
    <a:folHlink>
      <a:srgbClr val="C8444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Pages>33</Pages>
  <Words>1847</Words>
  <Application>Microsoft Office PowerPoint</Application>
  <PresentationFormat>On-screen Show (4:3)</PresentationFormat>
  <Paragraphs>315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Foundry</vt:lpstr>
      <vt:lpstr>Project Management</vt:lpstr>
      <vt:lpstr>Introduction </vt:lpstr>
      <vt:lpstr>Today’s Goal and Agenda</vt:lpstr>
      <vt:lpstr>Your Turn</vt:lpstr>
      <vt:lpstr>Project Definition</vt:lpstr>
      <vt:lpstr>Project Characteristics</vt:lpstr>
      <vt:lpstr>Successful Project</vt:lpstr>
      <vt:lpstr>Project Management</vt:lpstr>
      <vt:lpstr>Project Management Vs. Project Methodology</vt:lpstr>
      <vt:lpstr>5 Project Stages/Processes</vt:lpstr>
      <vt:lpstr>Project to Development Relationship Model </vt:lpstr>
      <vt:lpstr>Roles of a Project Manager</vt:lpstr>
      <vt:lpstr>Project Management Functions</vt:lpstr>
      <vt:lpstr>Scope Management </vt:lpstr>
      <vt:lpstr>Scope</vt:lpstr>
      <vt:lpstr>Change Control </vt:lpstr>
      <vt:lpstr>Risk Management</vt:lpstr>
      <vt:lpstr>Communications  Management</vt:lpstr>
      <vt:lpstr>Communications Management</vt:lpstr>
      <vt:lpstr>Schedule Management</vt:lpstr>
      <vt:lpstr>Schedule Management</vt:lpstr>
      <vt:lpstr>Resource Management </vt:lpstr>
      <vt:lpstr>Quality Management </vt:lpstr>
      <vt:lpstr>Cost Management</vt:lpstr>
      <vt:lpstr>Procurement Management</vt:lpstr>
      <vt:lpstr>Characteristics of Effective Project Management</vt:lpstr>
      <vt:lpstr>What does all this mean to you?</vt:lpstr>
      <vt:lpstr>Benefits</vt:lpstr>
      <vt:lpstr>INF SYS 6847 :  FINANCIAL AND PROJECT MANAGEMENT </vt:lpstr>
      <vt:lpstr>To be successful in PM ...</vt:lpstr>
      <vt:lpstr>Questions/Comments?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Sauter, Vicki L.</dc:creator>
  <cp:lastModifiedBy>Sauter, Vicki L.</cp:lastModifiedBy>
  <cp:revision>117</cp:revision>
  <cp:lastPrinted>2012-11-01T12:47:45Z</cp:lastPrinted>
  <dcterms:created xsi:type="dcterms:W3CDTF">1997-11-09T23:04:10Z</dcterms:created>
  <dcterms:modified xsi:type="dcterms:W3CDTF">2013-04-10T22:56:58Z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