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heme/themeOverride12.xml" ContentType="application/vnd.openxmlformats-officedocument.themeOverride+xml"/>
  <Override PartName="/ppt/theme/themeOverride30.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theme/themeOverride19.xml" ContentType="application/vnd.openxmlformats-officedocument.themeOverr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heme/themeOverride17.xml" ContentType="application/vnd.openxmlformats-officedocument.themeOverride+xml"/>
  <Override PartName="/ppt/notesSlides/notesSlide21.xml" ContentType="application/vnd.openxmlformats-officedocument.presentationml.notesSlide+xml"/>
  <Override PartName="/ppt/theme/themeOverride28.xml" ContentType="application/vnd.openxmlformats-officedocument.themeOverr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heme/themeOverride15.xml" ContentType="application/vnd.openxmlformats-officedocument.themeOverride+xml"/>
  <Override PartName="/ppt/theme/themeOverride24.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heme/themeOverride13.xml" ContentType="application/vnd.openxmlformats-officedocument.themeOverride+xml"/>
  <Override PartName="/ppt/theme/themeOverride22.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theme/themeOverride20.xml" ContentType="application/vnd.openxmlformats-officedocument.themeOverride+xml"/>
  <Override PartName="/ppt/theme/themeOverride3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theme/themeOverride29.xml" ContentType="application/vnd.openxmlformats-officedocument.themeOverr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heme/themeOverride18.xml" ContentType="application/vnd.openxmlformats-officedocument.themeOverride+xml"/>
  <Override PartName="/ppt/notesSlides/notesSlide20.xml" ContentType="application/vnd.openxmlformats-officedocument.presentationml.notesSlide+xml"/>
  <Override PartName="/ppt/theme/themeOverride27.xml" ContentType="application/vnd.openxmlformats-officedocument.themeOverride+xml"/>
  <Override PartName="/ppt/notesSlides/notesSlide6.xml" ContentType="application/vnd.openxmlformats-officedocument.presentationml.notesSlide+xml"/>
  <Override PartName="/ppt/theme/themeOverride16.xml" ContentType="application/vnd.openxmlformats-officedocument.themeOverride+xml"/>
  <Override PartName="/ppt/theme/themeOverride25.xml" ContentType="application/vnd.openxmlformats-officedocument.themeOverr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heme/themeOverride9.xml" ContentType="application/vnd.openxmlformats-officedocument.themeOverride+xml"/>
  <Override PartName="/ppt/theme/themeOverride14.xml" ContentType="application/vnd.openxmlformats-officedocument.themeOverride+xml"/>
  <Override PartName="/ppt/theme/themeOverride23.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3"/>
  </p:notesMasterIdLst>
  <p:handoutMasterIdLst>
    <p:handoutMasterId r:id="rId34"/>
  </p:handoutMasterIdLst>
  <p:sldIdLst>
    <p:sldId id="256" r:id="rId2"/>
    <p:sldId id="257" r:id="rId3"/>
    <p:sldId id="301" r:id="rId4"/>
    <p:sldId id="258" r:id="rId5"/>
    <p:sldId id="262" r:id="rId6"/>
    <p:sldId id="261" r:id="rId7"/>
    <p:sldId id="263" r:id="rId8"/>
    <p:sldId id="264" r:id="rId9"/>
    <p:sldId id="269" r:id="rId10"/>
    <p:sldId id="267" r:id="rId11"/>
    <p:sldId id="268" r:id="rId12"/>
    <p:sldId id="270" r:id="rId13"/>
    <p:sldId id="266" r:id="rId14"/>
    <p:sldId id="271" r:id="rId15"/>
    <p:sldId id="302" r:id="rId16"/>
    <p:sldId id="272" r:id="rId17"/>
    <p:sldId id="273" r:id="rId18"/>
    <p:sldId id="274" r:id="rId19"/>
    <p:sldId id="304" r:id="rId20"/>
    <p:sldId id="275" r:id="rId21"/>
    <p:sldId id="305" r:id="rId22"/>
    <p:sldId id="277" r:id="rId23"/>
    <p:sldId id="278" r:id="rId24"/>
    <p:sldId id="279" r:id="rId25"/>
    <p:sldId id="280" r:id="rId26"/>
    <p:sldId id="282" r:id="rId27"/>
    <p:sldId id="283" r:id="rId28"/>
    <p:sldId id="284" r:id="rId29"/>
    <p:sldId id="298" r:id="rId30"/>
    <p:sldId id="299" r:id="rId31"/>
    <p:sldId id="293" r:id="rId32"/>
  </p:sldIdLst>
  <p:sldSz cx="9144000" cy="6858000" type="screen4x3"/>
  <p:notesSz cx="6858000" cy="9180513"/>
  <p:kinsoku lang="ja-JP" invalStChars="" invalEndChars=""/>
  <p:defaultTextStyle>
    <a:defPPr>
      <a:defRPr lang="en-US"/>
    </a:defPPr>
    <a:lvl1pPr algn="l" rtl="0" eaLnBrk="0" fontAlgn="base" hangingPunct="0">
      <a:spcBef>
        <a:spcPct val="0"/>
      </a:spcBef>
      <a:spcAft>
        <a:spcPct val="0"/>
      </a:spcAft>
      <a:defRPr sz="2400" i="1" kern="1200">
        <a:solidFill>
          <a:schemeClr val="tx1"/>
        </a:solidFill>
        <a:latin typeface="Arial" charset="0"/>
        <a:ea typeface="+mn-ea"/>
        <a:cs typeface="+mn-cs"/>
      </a:defRPr>
    </a:lvl1pPr>
    <a:lvl2pPr marL="457200" algn="l" rtl="0" eaLnBrk="0" fontAlgn="base" hangingPunct="0">
      <a:spcBef>
        <a:spcPct val="0"/>
      </a:spcBef>
      <a:spcAft>
        <a:spcPct val="0"/>
      </a:spcAft>
      <a:defRPr sz="2400" i="1" kern="1200">
        <a:solidFill>
          <a:schemeClr val="tx1"/>
        </a:solidFill>
        <a:latin typeface="Arial" charset="0"/>
        <a:ea typeface="+mn-ea"/>
        <a:cs typeface="+mn-cs"/>
      </a:defRPr>
    </a:lvl2pPr>
    <a:lvl3pPr marL="914400" algn="l" rtl="0" eaLnBrk="0" fontAlgn="base" hangingPunct="0">
      <a:spcBef>
        <a:spcPct val="0"/>
      </a:spcBef>
      <a:spcAft>
        <a:spcPct val="0"/>
      </a:spcAft>
      <a:defRPr sz="2400" i="1" kern="1200">
        <a:solidFill>
          <a:schemeClr val="tx1"/>
        </a:solidFill>
        <a:latin typeface="Arial" charset="0"/>
        <a:ea typeface="+mn-ea"/>
        <a:cs typeface="+mn-cs"/>
      </a:defRPr>
    </a:lvl3pPr>
    <a:lvl4pPr marL="1371600" algn="l" rtl="0" eaLnBrk="0" fontAlgn="base" hangingPunct="0">
      <a:spcBef>
        <a:spcPct val="0"/>
      </a:spcBef>
      <a:spcAft>
        <a:spcPct val="0"/>
      </a:spcAft>
      <a:defRPr sz="2400" i="1" kern="1200">
        <a:solidFill>
          <a:schemeClr val="tx1"/>
        </a:solidFill>
        <a:latin typeface="Arial" charset="0"/>
        <a:ea typeface="+mn-ea"/>
        <a:cs typeface="+mn-cs"/>
      </a:defRPr>
    </a:lvl4pPr>
    <a:lvl5pPr marL="1828800" algn="l" rtl="0" eaLnBrk="0" fontAlgn="base" hangingPunct="0">
      <a:spcBef>
        <a:spcPct val="0"/>
      </a:spcBef>
      <a:spcAft>
        <a:spcPct val="0"/>
      </a:spcAft>
      <a:defRPr sz="2400" i="1" kern="1200">
        <a:solidFill>
          <a:schemeClr val="tx1"/>
        </a:solidFill>
        <a:latin typeface="Arial" charset="0"/>
        <a:ea typeface="+mn-ea"/>
        <a:cs typeface="+mn-cs"/>
      </a:defRPr>
    </a:lvl5pPr>
    <a:lvl6pPr marL="2286000" algn="l" defTabSz="914400" rtl="0" eaLnBrk="1" latinLnBrk="0" hangingPunct="1">
      <a:defRPr sz="2400" i="1" kern="1200">
        <a:solidFill>
          <a:schemeClr val="tx1"/>
        </a:solidFill>
        <a:latin typeface="Arial" charset="0"/>
        <a:ea typeface="+mn-ea"/>
        <a:cs typeface="+mn-cs"/>
      </a:defRPr>
    </a:lvl6pPr>
    <a:lvl7pPr marL="2743200" algn="l" defTabSz="914400" rtl="0" eaLnBrk="1" latinLnBrk="0" hangingPunct="1">
      <a:defRPr sz="2400" i="1" kern="1200">
        <a:solidFill>
          <a:schemeClr val="tx1"/>
        </a:solidFill>
        <a:latin typeface="Arial" charset="0"/>
        <a:ea typeface="+mn-ea"/>
        <a:cs typeface="+mn-cs"/>
      </a:defRPr>
    </a:lvl7pPr>
    <a:lvl8pPr marL="3200400" algn="l" defTabSz="914400" rtl="0" eaLnBrk="1" latinLnBrk="0" hangingPunct="1">
      <a:defRPr sz="2400" i="1" kern="1200">
        <a:solidFill>
          <a:schemeClr val="tx1"/>
        </a:solidFill>
        <a:latin typeface="Arial" charset="0"/>
        <a:ea typeface="+mn-ea"/>
        <a:cs typeface="+mn-cs"/>
      </a:defRPr>
    </a:lvl8pPr>
    <a:lvl9pPr marL="3657600" algn="l" defTabSz="914400" rtl="0" eaLnBrk="1" latinLnBrk="0" hangingPunct="1">
      <a:defRPr sz="2400"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9533" autoAdjust="0"/>
  </p:normalViewPr>
  <p:slideViewPr>
    <p:cSldViewPr>
      <p:cViewPr>
        <p:scale>
          <a:sx n="100" d="100"/>
          <a:sy n="100" d="100"/>
        </p:scale>
        <p:origin x="-108" y="-7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40" y="-84"/>
      </p:cViewPr>
      <p:guideLst>
        <p:guide orient="horz" pos="2892"/>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7399" y="8784227"/>
            <a:ext cx="400752" cy="305212"/>
          </a:xfrm>
          <a:prstGeom prst="rect">
            <a:avLst/>
          </a:prstGeom>
          <a:noFill/>
          <a:ln w="12700">
            <a:noFill/>
            <a:miter lim="800000"/>
            <a:headEnd/>
            <a:tailEnd/>
          </a:ln>
          <a:effectLst/>
        </p:spPr>
        <p:txBody>
          <a:bodyPr wrap="none" lIns="90488" tIns="44450" rIns="90488" bIns="44450" anchor="ctr">
            <a:spAutoFit/>
          </a:bodyPr>
          <a:lstStyle/>
          <a:p>
            <a:pPr algn="r">
              <a:defRPr/>
            </a:pPr>
            <a:fld id="{33118ED6-3420-480E-B87D-7B6C58D18EED}" type="slidenum">
              <a:rPr lang="en-US" sz="1400">
                <a:effectLst>
                  <a:outerShdw blurRad="38100" dist="38100" dir="2700000" algn="tl">
                    <a:srgbClr val="C0C0C0"/>
                  </a:outerShdw>
                </a:effectLst>
              </a:rPr>
              <a:pPr algn="r">
                <a:defRPr/>
              </a:pPr>
              <a:t>‹#›</a:t>
            </a:fld>
            <a:endParaRPr lang="en-US" sz="1400" dirty="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60864"/>
            <a:ext cx="5029200" cy="4130675"/>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3" name="Rectangle 3"/>
          <p:cNvSpPr>
            <a:spLocks noGrp="1" noRot="1" noChangeAspect="1" noChangeArrowheads="1" noTextEdit="1"/>
          </p:cNvSpPr>
          <p:nvPr>
            <p:ph type="sldImg" idx="2"/>
          </p:nvPr>
        </p:nvSpPr>
        <p:spPr bwMode="auto">
          <a:xfrm>
            <a:off x="1143000" y="695325"/>
            <a:ext cx="4572000" cy="3429000"/>
          </a:xfrm>
          <a:prstGeom prst="rect">
            <a:avLst/>
          </a:prstGeom>
          <a:noFill/>
          <a:ln w="12700">
            <a:solidFill>
              <a:schemeClr val="tx1"/>
            </a:solidFill>
            <a:miter lim="800000"/>
            <a:headEnd/>
            <a:tailEnd/>
          </a:ln>
        </p:spPr>
      </p:sp>
      <p:sp>
        <p:nvSpPr>
          <p:cNvPr id="2052" name="Rectangle 4"/>
          <p:cNvSpPr>
            <a:spLocks noChangeArrowheads="1"/>
          </p:cNvSpPr>
          <p:nvPr/>
        </p:nvSpPr>
        <p:spPr bwMode="auto">
          <a:xfrm>
            <a:off x="6387399" y="8784227"/>
            <a:ext cx="400752" cy="305212"/>
          </a:xfrm>
          <a:prstGeom prst="rect">
            <a:avLst/>
          </a:prstGeom>
          <a:noFill/>
          <a:ln w="12700">
            <a:noFill/>
            <a:miter lim="800000"/>
            <a:headEnd/>
            <a:tailEnd/>
          </a:ln>
          <a:effectLst/>
        </p:spPr>
        <p:txBody>
          <a:bodyPr wrap="none" lIns="90488" tIns="44450" rIns="90488" bIns="44450" anchor="ctr">
            <a:spAutoFit/>
          </a:bodyPr>
          <a:lstStyle/>
          <a:p>
            <a:pPr algn="r">
              <a:defRPr/>
            </a:pPr>
            <a:fld id="{03B6C328-07F1-4BDF-A568-D0F552EC0702}" type="slidenum">
              <a:rPr lang="en-US" sz="1400">
                <a:effectLst>
                  <a:outerShdw blurRad="38100" dist="38100" dir="2700000" algn="tl">
                    <a:srgbClr val="C0C0C0"/>
                  </a:outerShdw>
                </a:effectLst>
              </a:rPr>
              <a:pPr algn="r">
                <a:defRPr/>
              </a:pPr>
              <a:t>‹#›</a:t>
            </a:fld>
            <a:endParaRPr lang="en-US" sz="1400" dirty="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noFill/>
          <a:ln w="9525"/>
        </p:spPr>
        <p:txBody>
          <a:bodyPr/>
          <a:lstStyle/>
          <a:p>
            <a:pPr lvl="1"/>
            <a:endParaRPr lang="en-US" dirty="0" smtClean="0"/>
          </a:p>
          <a:p>
            <a:pPr lvl="1"/>
            <a:endParaRPr lang="en-US" dirty="0" smtClean="0"/>
          </a:p>
          <a:p>
            <a:pPr lvl="1"/>
            <a:endParaRPr lang="en-US" dirty="0" smtClean="0"/>
          </a:p>
        </p:txBody>
      </p:sp>
      <p:sp>
        <p:nvSpPr>
          <p:cNvPr id="36867"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noFill/>
          <a:ln w="9525"/>
        </p:spPr>
        <p:txBody>
          <a:bodyPr/>
          <a:lstStyle/>
          <a:p>
            <a:r>
              <a:rPr lang="en-US" dirty="0" smtClean="0"/>
              <a:t>Start Up / Initiating - Scope and Procedures</a:t>
            </a:r>
          </a:p>
          <a:p>
            <a:r>
              <a:rPr lang="en-US" dirty="0" smtClean="0"/>
              <a:t>Planning - Defining activities and assigning them to people.</a:t>
            </a:r>
          </a:p>
          <a:p>
            <a:r>
              <a:rPr lang="en-US" dirty="0" smtClean="0"/>
              <a:t>Execution - Carry out the plan. The product is created here.</a:t>
            </a:r>
          </a:p>
          <a:p>
            <a:r>
              <a:rPr lang="en-US" dirty="0" smtClean="0"/>
              <a:t>Monitoring and Controlling</a:t>
            </a:r>
            <a:r>
              <a:rPr lang="en-US" baseline="0" dirty="0" smtClean="0"/>
              <a:t> - </a:t>
            </a:r>
            <a:r>
              <a:rPr lang="en-US" dirty="0" smtClean="0"/>
              <a:t>Tracking, Tracking, Tracking.  </a:t>
            </a:r>
          </a:p>
          <a:p>
            <a:r>
              <a:rPr lang="en-US" dirty="0" smtClean="0"/>
              <a:t>Close Down - Discontinue operation of the project in an orderly, controlled manner.  Reassign people, not fired!</a:t>
            </a:r>
          </a:p>
        </p:txBody>
      </p:sp>
      <p:sp>
        <p:nvSpPr>
          <p:cNvPr id="46083"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noFill/>
          <a:ln w="9525"/>
        </p:spPr>
        <p:txBody>
          <a:bodyPr/>
          <a:lstStyle/>
          <a:p>
            <a:r>
              <a:rPr lang="en-US" dirty="0" smtClean="0"/>
              <a:t>On the left is what</a:t>
            </a:r>
            <a:r>
              <a:rPr lang="en-US" baseline="0" dirty="0" smtClean="0"/>
              <a:t> you have been studying.</a:t>
            </a:r>
          </a:p>
          <a:p>
            <a:endParaRPr lang="en-US" baseline="0" dirty="0" smtClean="0"/>
          </a:p>
          <a:p>
            <a:r>
              <a:rPr lang="en-US" baseline="0" dirty="0" smtClean="0"/>
              <a:t>On the right is how it maps to the PM stages.</a:t>
            </a:r>
          </a:p>
          <a:p>
            <a:endParaRPr lang="en-US" baseline="0" dirty="0" smtClean="0"/>
          </a:p>
          <a:p>
            <a:r>
              <a:rPr lang="en-US" baseline="0" dirty="0" smtClean="0"/>
              <a:t>Each stage is iterative so it gets confusing!</a:t>
            </a:r>
            <a:endParaRPr lang="en-US" dirty="0" smtClean="0"/>
          </a:p>
        </p:txBody>
      </p:sp>
      <p:sp>
        <p:nvSpPr>
          <p:cNvPr id="47107"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noFill/>
          <a:ln w="9525"/>
        </p:spPr>
        <p:txBody>
          <a:bodyPr/>
          <a:lstStyle/>
          <a:p>
            <a:r>
              <a:rPr lang="en-US" dirty="0" smtClean="0"/>
              <a:t>Others!</a:t>
            </a:r>
          </a:p>
          <a:p>
            <a:pPr lvl="1"/>
            <a:r>
              <a:rPr lang="en-US" dirty="0" smtClean="0"/>
              <a:t>Cheerleader</a:t>
            </a:r>
          </a:p>
          <a:p>
            <a:pPr lvl="1"/>
            <a:r>
              <a:rPr lang="en-US" dirty="0" smtClean="0"/>
              <a:t>Confessor</a:t>
            </a:r>
          </a:p>
          <a:p>
            <a:pPr lvl="1"/>
            <a:r>
              <a:rPr lang="en-US" dirty="0" smtClean="0"/>
              <a:t>Task Master</a:t>
            </a:r>
          </a:p>
          <a:p>
            <a:pPr lvl="1"/>
            <a:r>
              <a:rPr lang="en-US" dirty="0" smtClean="0"/>
              <a:t>Protector</a:t>
            </a:r>
          </a:p>
          <a:p>
            <a:endParaRPr lang="en-US" dirty="0" smtClean="0"/>
          </a:p>
          <a:p>
            <a:r>
              <a:rPr lang="en-US" dirty="0" smtClean="0"/>
              <a:t>90% of PM is communications!!</a:t>
            </a:r>
          </a:p>
          <a:p>
            <a:r>
              <a:rPr lang="en-US" dirty="0" smtClean="0"/>
              <a:t>Measurement!!!</a:t>
            </a:r>
          </a:p>
        </p:txBody>
      </p:sp>
      <p:sp>
        <p:nvSpPr>
          <p:cNvPr id="48131" name="Rectangle 3"/>
          <p:cNvSpPr>
            <a:spLocks noGrp="1" noRot="1" noChangeAspect="1" noChangeArrowheads="1" noTextEdit="1"/>
          </p:cNvSpPr>
          <p:nvPr>
            <p:ph type="sldImg"/>
          </p:nvPr>
        </p:nvSpPr>
        <p:spPr>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b="1" u="sng" dirty="0" smtClean="0"/>
              <a:t>9 Project Management Functions</a:t>
            </a:r>
          </a:p>
          <a:p>
            <a:endParaRPr lang="en-US" dirty="0" smtClean="0"/>
          </a:p>
          <a:p>
            <a:r>
              <a:rPr lang="en-US" dirty="0" smtClean="0"/>
              <a:t>Scope - Shared expectations, Change Control,  Making sure all required work, and only required work, is done.</a:t>
            </a:r>
          </a:p>
          <a:p>
            <a:r>
              <a:rPr lang="en-US" dirty="0" smtClean="0"/>
              <a:t>Risk - Identification, Assessment, and Mitigation</a:t>
            </a:r>
          </a:p>
          <a:p>
            <a:r>
              <a:rPr lang="en-US" dirty="0" smtClean="0"/>
              <a:t>Communication - Internal, External, When, Whom, What, How.  Customer Relations</a:t>
            </a:r>
          </a:p>
          <a:p>
            <a:r>
              <a:rPr lang="en-US" dirty="0" smtClean="0"/>
              <a:t>Schedule - On-Time.  Proving it. Various calculations.</a:t>
            </a:r>
          </a:p>
          <a:p>
            <a:r>
              <a:rPr lang="en-US" dirty="0" smtClean="0"/>
              <a:t>Human Resource - People</a:t>
            </a:r>
          </a:p>
          <a:p>
            <a:r>
              <a:rPr lang="en-US" dirty="0" smtClean="0"/>
              <a:t>Quality - Plan for it.  Be able to Prove it.  Standards.  Eyes of the beholder.</a:t>
            </a:r>
          </a:p>
          <a:p>
            <a:r>
              <a:rPr lang="en-US" dirty="0" smtClean="0"/>
              <a:t>Cost - Budget vs. Actual.  Various calculations.</a:t>
            </a:r>
          </a:p>
          <a:p>
            <a:r>
              <a:rPr lang="en-US" dirty="0" smtClean="0"/>
              <a:t>Procurement – Subcontractor</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Integration- Plan, Execute, Coordinate</a:t>
            </a:r>
          </a:p>
        </p:txBody>
      </p:sp>
      <p:sp>
        <p:nvSpPr>
          <p:cNvPr id="49155" name="Rectangle 3"/>
          <p:cNvSpPr>
            <a:spLocks noGrp="1" noRot="1" noChangeAspect="1" noChangeArrowheads="1" noTextEdit="1"/>
          </p:cNvSpPr>
          <p:nvPr>
            <p:ph type="sldImg"/>
          </p:nvPr>
        </p:nvSpPr>
        <p:spPr>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Project Scope is everything that goes into creating the product.  What are you going to do and deliver (e.g., it includes</a:t>
            </a:r>
            <a:r>
              <a:rPr lang="en-US" baseline="0" dirty="0" smtClean="0"/>
              <a:t> </a:t>
            </a:r>
            <a:r>
              <a:rPr lang="en-US" dirty="0" smtClean="0"/>
              <a:t>testing, implementation, ...).  </a:t>
            </a:r>
          </a:p>
          <a:p>
            <a:endParaRPr lang="en-US" dirty="0" smtClean="0"/>
          </a:p>
          <a:p>
            <a:r>
              <a:rPr lang="en-US" dirty="0" smtClean="0"/>
              <a:t>Requirements</a:t>
            </a:r>
            <a:r>
              <a:rPr lang="en-US" baseline="0" dirty="0" smtClean="0"/>
              <a:t> are what the user specifies as being needed.  They can be functional, performance, quality, or process related.</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Gold Plating!!</a:t>
            </a:r>
          </a:p>
          <a:p>
            <a:endParaRPr lang="en-US" dirty="0" smtClean="0"/>
          </a:p>
          <a:p>
            <a:r>
              <a:rPr lang="en-US" dirty="0" smtClean="0"/>
              <a:t>No good deed goes unpunished.</a:t>
            </a:r>
          </a:p>
          <a:p>
            <a:endParaRPr lang="en-US" dirty="0" smtClean="0"/>
          </a:p>
          <a:p>
            <a:r>
              <a:rPr lang="en-US" dirty="0" smtClean="0"/>
              <a:t>What is the relationship between the requirements and the project scope?</a:t>
            </a:r>
          </a:p>
        </p:txBody>
      </p:sp>
      <p:sp>
        <p:nvSpPr>
          <p:cNvPr id="50179" name="Rectangle 3"/>
          <p:cNvSpPr>
            <a:spLocks noGrp="1" noRot="1" noChangeAspect="1" noChangeArrowheads="1" noTextEdit="1"/>
          </p:cNvSpPr>
          <p:nvPr>
            <p:ph type="sldImg"/>
          </p:nvPr>
        </p:nvSpPr>
        <p:spPr>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Do you have one?  Do you know your scope?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Change</a:t>
            </a:r>
            <a:r>
              <a:rPr lang="en-US" baseline="0" dirty="0" smtClean="0"/>
              <a:t> in a project is inevitable and it is </a:t>
            </a:r>
            <a:r>
              <a:rPr lang="en-US" dirty="0" smtClean="0"/>
              <a:t>NOT bad.  However, it must be managed!</a:t>
            </a:r>
          </a:p>
        </p:txBody>
      </p:sp>
      <p:sp>
        <p:nvSpPr>
          <p:cNvPr id="51203" name="Rectangle 3"/>
          <p:cNvSpPr>
            <a:spLocks noGrp="1" noRot="1" noChangeAspect="1" noChangeArrowheads="1" noTextEdit="1"/>
          </p:cNvSpPr>
          <p:nvPr>
            <p:ph type="sldImg"/>
          </p:nvPr>
        </p:nvSpPr>
        <p:spPr>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Identify</a:t>
            </a:r>
          </a:p>
          <a:p>
            <a:r>
              <a:rPr lang="en-US" dirty="0" smtClean="0"/>
              <a:t>Analysis</a:t>
            </a:r>
          </a:p>
          <a:p>
            <a:r>
              <a:rPr lang="en-US" dirty="0" smtClean="0"/>
              <a:t>Mitigation</a:t>
            </a:r>
          </a:p>
          <a:p>
            <a:r>
              <a:rPr lang="en-US" dirty="0" smtClean="0"/>
              <a:t>Monitor and Control</a:t>
            </a:r>
          </a:p>
          <a:p>
            <a:endParaRPr lang="en-US" dirty="0" smtClean="0"/>
          </a:p>
          <a:p>
            <a:r>
              <a:rPr lang="en-US" dirty="0" smtClean="0"/>
              <a:t>Known vs. Unknown </a:t>
            </a:r>
          </a:p>
          <a:p>
            <a:r>
              <a:rPr lang="en-US" dirty="0" smtClean="0"/>
              <a:t>Risk vs. Reward  (fast schedule)</a:t>
            </a:r>
          </a:p>
          <a:p>
            <a:endParaRPr lang="en-US" dirty="0" smtClean="0"/>
          </a:p>
          <a:p>
            <a:r>
              <a:rPr lang="en-US" dirty="0" smtClean="0"/>
              <a:t>Not just CYA</a:t>
            </a:r>
          </a:p>
        </p:txBody>
      </p:sp>
      <p:sp>
        <p:nvSpPr>
          <p:cNvPr id="52227" name="Rectangle 3"/>
          <p:cNvSpPr>
            <a:spLocks noGrp="1" noRot="1" noChangeAspect="1" noChangeArrowheads="1" noTextEdit="1"/>
          </p:cNvSpPr>
          <p:nvPr>
            <p:ph type="sldImg"/>
          </p:nvPr>
        </p:nvSpPr>
        <p:spPr>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Sending and Receiving Communication</a:t>
            </a:r>
          </a:p>
          <a:p>
            <a:r>
              <a:rPr lang="en-US" dirty="0" smtClean="0"/>
              <a:t>Have to plan up front</a:t>
            </a:r>
          </a:p>
          <a:p>
            <a:r>
              <a:rPr lang="en-US" dirty="0" smtClean="0"/>
              <a:t>Across all levels and organizations</a:t>
            </a:r>
          </a:p>
          <a:p>
            <a:r>
              <a:rPr lang="en-US" dirty="0" smtClean="0"/>
              <a:t>Appropriateness!!!</a:t>
            </a:r>
          </a:p>
        </p:txBody>
      </p:sp>
      <p:sp>
        <p:nvSpPr>
          <p:cNvPr id="53251" name="Rectangle 3"/>
          <p:cNvSpPr>
            <a:spLocks noGrp="1" noRot="1" noChangeAspect="1" noChangeArrowheads="1" noTextEdit="1"/>
          </p:cNvSpPr>
          <p:nvPr>
            <p:ph type="sldImg"/>
          </p:nvPr>
        </p:nvSpPr>
        <p:spPr>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Who is responsible to make sure it gets done?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noFill/>
          <a:ln w="9525"/>
        </p:spPr>
        <p:txBody>
          <a:bodyPr/>
          <a:lstStyle/>
          <a:p>
            <a:r>
              <a:rPr lang="en-US" sz="900" dirty="0" smtClean="0"/>
              <a:t>I</a:t>
            </a:r>
            <a:r>
              <a:rPr lang="en-US" sz="900" baseline="0" dirty="0" smtClean="0"/>
              <a:t> am </a:t>
            </a:r>
            <a:r>
              <a:rPr lang="en-US" sz="900" dirty="0" smtClean="0"/>
              <a:t>with </a:t>
            </a:r>
            <a:r>
              <a:rPr lang="en-US" sz="900" b="1" dirty="0" smtClean="0"/>
              <a:t>HP Enterprise Services.  We </a:t>
            </a:r>
            <a:r>
              <a:rPr lang="en-US" sz="900" b="1" kern="1200" dirty="0" smtClean="0">
                <a:solidFill>
                  <a:schemeClr val="tx1"/>
                </a:solidFill>
                <a:latin typeface="Arial" charset="0"/>
                <a:ea typeface="+mn-ea"/>
                <a:cs typeface="+mn-cs"/>
              </a:rPr>
              <a:t>are a leading </a:t>
            </a:r>
            <a:r>
              <a:rPr lang="en-US" sz="900" b="1" dirty="0" smtClean="0"/>
              <a:t>provider of IT services </a:t>
            </a:r>
            <a:r>
              <a:rPr lang="en-US" sz="900" dirty="0" smtClean="0"/>
              <a:t>around the world. </a:t>
            </a:r>
          </a:p>
          <a:p>
            <a:endParaRPr lang="en-US" sz="900" dirty="0" smtClean="0"/>
          </a:p>
          <a:p>
            <a:r>
              <a:rPr lang="en-US" sz="900" dirty="0" smtClean="0"/>
              <a:t>HP is the world’s largest technology company.</a:t>
            </a:r>
            <a:r>
              <a:rPr lang="en-US" sz="900" baseline="0" dirty="0" smtClean="0"/>
              <a:t>  It </a:t>
            </a:r>
            <a:r>
              <a:rPr lang="en-US" sz="900" dirty="0" smtClean="0"/>
              <a:t>brings together a portfolio that spans printing, personal computing, software, services and IT infrastructure to solve customer problems. </a:t>
            </a:r>
          </a:p>
          <a:p>
            <a:r>
              <a:rPr lang="en-US" sz="900" dirty="0" smtClean="0"/>
              <a:t>HP has over 321,000 employees world wide in over 170 countries.  </a:t>
            </a:r>
          </a:p>
          <a:p>
            <a:endParaRPr lang="en-US" sz="900" dirty="0" smtClean="0"/>
          </a:p>
          <a:p>
            <a:r>
              <a:rPr lang="en-US" sz="900" dirty="0" smtClean="0"/>
              <a:t>Sharyn is with Express</a:t>
            </a:r>
            <a:r>
              <a:rPr lang="en-US" sz="900" baseline="0" dirty="0" smtClean="0"/>
              <a:t> Scripts. Express Scripts is a Pharmacy Benefits Management. </a:t>
            </a:r>
            <a:r>
              <a:rPr lang="en-US" sz="900" dirty="0" smtClean="0"/>
              <a:t>Express Scripts makes the use of prescription drugs safer and more affordable for tens of millions of consumers through thousands of employers, government, union and health plans</a:t>
            </a:r>
            <a:r>
              <a:rPr lang="en-US" sz="900" kern="1200" dirty="0" smtClean="0">
                <a:solidFill>
                  <a:schemeClr val="tx1"/>
                </a:solidFill>
                <a:latin typeface="Arial" charset="0"/>
                <a:ea typeface="+mn-ea"/>
                <a:cs typeface="+mn-cs"/>
              </a:rPr>
              <a:t>. </a:t>
            </a:r>
            <a:r>
              <a:rPr lang="en-US" sz="900" dirty="0" smtClean="0"/>
              <a:t>Express Scripts handles millions of prescriptions each year through Home Delivery and at retail pharmacies. </a:t>
            </a:r>
            <a:r>
              <a:rPr lang="en-US" sz="900" kern="1200" dirty="0" smtClean="0">
                <a:solidFill>
                  <a:schemeClr val="tx1"/>
                </a:solidFill>
                <a:latin typeface="Arial" charset="0"/>
                <a:ea typeface="+mn-ea"/>
                <a:cs typeface="+mn-cs"/>
              </a:rPr>
              <a:t>Key corporate</a:t>
            </a:r>
            <a:r>
              <a:rPr lang="en-US" sz="900" kern="1200" baseline="0" dirty="0" smtClean="0">
                <a:solidFill>
                  <a:schemeClr val="tx1"/>
                </a:solidFill>
                <a:latin typeface="Arial" charset="0"/>
                <a:ea typeface="+mn-ea"/>
                <a:cs typeface="+mn-cs"/>
              </a:rPr>
              <a:t> facts:</a:t>
            </a:r>
          </a:p>
          <a:p>
            <a:r>
              <a:rPr lang="en-US" sz="900" kern="1200" baseline="0" dirty="0" smtClean="0">
                <a:solidFill>
                  <a:schemeClr val="tx1"/>
                </a:solidFill>
                <a:latin typeface="Arial" charset="0"/>
                <a:ea typeface="+mn-ea"/>
                <a:cs typeface="+mn-cs"/>
              </a:rPr>
              <a:t>   • 14,000+ employees</a:t>
            </a:r>
          </a:p>
          <a:p>
            <a:r>
              <a:rPr lang="en-US" sz="900" kern="1200" baseline="0" dirty="0" smtClean="0">
                <a:solidFill>
                  <a:schemeClr val="tx1"/>
                </a:solidFill>
                <a:latin typeface="Arial" charset="0"/>
                <a:ea typeface="+mn-ea"/>
                <a:cs typeface="+mn-cs"/>
              </a:rPr>
              <a:t>   • 60,000+ participating pharmacies nationwide</a:t>
            </a:r>
          </a:p>
          <a:p>
            <a:r>
              <a:rPr lang="en-US" sz="900" b="1" kern="1200" baseline="0" dirty="0" smtClean="0">
                <a:solidFill>
                  <a:schemeClr val="tx1"/>
                </a:solidFill>
                <a:latin typeface="Arial" charset="0"/>
                <a:ea typeface="+mn-ea"/>
                <a:cs typeface="+mn-cs"/>
              </a:rPr>
              <a:t>   Subsidiaries</a:t>
            </a:r>
          </a:p>
          <a:p>
            <a:r>
              <a:rPr lang="en-US" sz="900" kern="1200" baseline="0" dirty="0" smtClean="0">
                <a:solidFill>
                  <a:schemeClr val="tx1"/>
                </a:solidFill>
                <a:latin typeface="Arial" charset="0"/>
                <a:ea typeface="+mn-ea"/>
                <a:cs typeface="+mn-cs"/>
              </a:rPr>
              <a:t>   • CuraScript — one of the largest, independent specialty pharmacy services </a:t>
            </a:r>
          </a:p>
          <a:p>
            <a:r>
              <a:rPr lang="en-US" sz="900" kern="1200" baseline="0" dirty="0" smtClean="0">
                <a:solidFill>
                  <a:schemeClr val="tx1"/>
                </a:solidFill>
                <a:latin typeface="Arial" charset="0"/>
                <a:ea typeface="+mn-ea"/>
                <a:cs typeface="+mn-cs"/>
              </a:rPr>
              <a:t>   • ESI Canada — provides health benefit management (HBM) services to 7 million Canadians</a:t>
            </a:r>
            <a:endParaRPr lang="en-US" sz="900" kern="1200" dirty="0" smtClean="0">
              <a:solidFill>
                <a:schemeClr val="tx1"/>
              </a:solidFill>
              <a:latin typeface="Arial" charset="0"/>
              <a:ea typeface="+mn-ea"/>
              <a:cs typeface="+mn-cs"/>
            </a:endParaRPr>
          </a:p>
          <a:p>
            <a:endParaRPr lang="en-US" sz="900" kern="1200" dirty="0" smtClean="0">
              <a:solidFill>
                <a:schemeClr val="tx1"/>
              </a:solidFill>
              <a:latin typeface="Arial" charset="0"/>
              <a:ea typeface="+mn-ea"/>
              <a:cs typeface="+mn-cs"/>
            </a:endParaRPr>
          </a:p>
          <a:p>
            <a:r>
              <a:rPr lang="en-US" sz="900" dirty="0" smtClean="0"/>
              <a:t>Gary O.</a:t>
            </a:r>
          </a:p>
          <a:p>
            <a:r>
              <a:rPr lang="en-US" sz="900" dirty="0" smtClean="0"/>
              <a:t>I earned my undergraduate in 1982.  I earned my MBA here at UMSL in ’88.  I have been doing PM since 94.</a:t>
            </a:r>
          </a:p>
          <a:p>
            <a:endParaRPr lang="en-US" sz="900" dirty="0" smtClean="0"/>
          </a:p>
          <a:p>
            <a:r>
              <a:rPr lang="en-US" sz="900" dirty="0" smtClean="0"/>
              <a:t>Sharyn</a:t>
            </a:r>
          </a:p>
          <a:p>
            <a:r>
              <a:rPr lang="en-US" sz="900" dirty="0" smtClean="0"/>
              <a:t>I</a:t>
            </a:r>
            <a:r>
              <a:rPr lang="en-US" sz="900" baseline="0" dirty="0" smtClean="0"/>
              <a:t> earned my </a:t>
            </a:r>
            <a:r>
              <a:rPr lang="en-US" sz="900" dirty="0" smtClean="0"/>
              <a:t>undergraduate</a:t>
            </a:r>
            <a:r>
              <a:rPr lang="en-US" sz="900" baseline="0" dirty="0" smtClean="0"/>
              <a:t> degree in 1986 and my masters in 1988 from Mizzou - both in Computer Science. I have been doing project management work since about 1991. I received my PMI Certification in 2003.</a:t>
            </a:r>
            <a:endParaRPr lang="en-US" sz="900" dirty="0" smtClean="0"/>
          </a:p>
          <a:p>
            <a:endParaRPr lang="en-US" sz="900" dirty="0" smtClean="0"/>
          </a:p>
          <a:p>
            <a:r>
              <a:rPr lang="en-US" sz="900" b="1" dirty="0" smtClean="0"/>
              <a:t>Our opinions only.  However, we developed our presentation based on our experience and utilizing the PMI (Project Management Institute) - PMBOK.</a:t>
            </a:r>
            <a:r>
              <a:rPr lang="en-US" sz="900" dirty="0" smtClean="0"/>
              <a:t/>
            </a:r>
            <a:br>
              <a:rPr lang="en-US" sz="900" dirty="0" smtClean="0"/>
            </a:br>
            <a:endParaRPr lang="en-US" sz="900" dirty="0" smtClean="0"/>
          </a:p>
          <a:p>
            <a:endParaRPr lang="en-US" sz="1400" dirty="0" smtClean="0"/>
          </a:p>
        </p:txBody>
      </p:sp>
      <p:sp>
        <p:nvSpPr>
          <p:cNvPr id="37891" name="Rectangle 3"/>
          <p:cNvSpPr>
            <a:spLocks noGrp="1" noRot="1" noChangeAspect="1" noChangeArrowheads="1" noTextEdit="1"/>
          </p:cNvSpPr>
          <p:nvPr>
            <p:ph type="sldImg"/>
          </p:nvPr>
        </p:nvSpPr>
        <p:spPr>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Know where you are at!</a:t>
            </a:r>
          </a:p>
          <a:p>
            <a:r>
              <a:rPr lang="en-US" dirty="0" smtClean="0"/>
              <a:t>Know your critical path!</a:t>
            </a:r>
          </a:p>
          <a:p>
            <a:endParaRPr lang="en-US" dirty="0" smtClean="0"/>
          </a:p>
          <a:p>
            <a:r>
              <a:rPr lang="en-US" dirty="0" smtClean="0"/>
              <a:t>Some think this is Project Management.  It is only one piece.</a:t>
            </a:r>
          </a:p>
        </p:txBody>
      </p:sp>
      <p:sp>
        <p:nvSpPr>
          <p:cNvPr id="54275" name="Rectangle 3"/>
          <p:cNvSpPr>
            <a:spLocks noGrp="1" noRot="1" noChangeAspect="1" noChangeArrowheads="1" noTextEdit="1"/>
          </p:cNvSpPr>
          <p:nvPr>
            <p:ph type="sldImg"/>
          </p:nvPr>
        </p:nvSpPr>
        <p:spPr>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w="9525"/>
        </p:spPr>
        <p:txBody>
          <a:bodyPr/>
          <a:lstStyle/>
          <a:p>
            <a:r>
              <a:rPr lang="en-US" b="0" i="1" u="none" dirty="0" smtClean="0"/>
              <a:t>** Sharyn **</a:t>
            </a:r>
          </a:p>
          <a:p>
            <a:endParaRPr lang="en-US" b="1" u="sng" dirty="0" smtClean="0"/>
          </a:p>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This involves sponsors, end users, suppliers, individual performers.</a:t>
            </a:r>
          </a:p>
          <a:p>
            <a:endParaRPr lang="en-US" dirty="0" smtClean="0"/>
          </a:p>
        </p:txBody>
      </p:sp>
      <p:sp>
        <p:nvSpPr>
          <p:cNvPr id="55299" name="Rectangle 3"/>
          <p:cNvSpPr>
            <a:spLocks noGrp="1" noRot="1" noChangeAspect="1" noChangeArrowheads="1" noTextEdit="1"/>
          </p:cNvSpPr>
          <p:nvPr>
            <p:ph type="sldImg"/>
          </p:nvPr>
        </p:nvSpPr>
        <p:spPr>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Sox?  Planned quality.  Not Testing.</a:t>
            </a:r>
          </a:p>
          <a:p>
            <a:endParaRPr lang="en-US" dirty="0" smtClean="0"/>
          </a:p>
          <a:p>
            <a:r>
              <a:rPr lang="en-US" dirty="0" smtClean="0"/>
              <a:t>ISO9000</a:t>
            </a:r>
          </a:p>
          <a:p>
            <a:r>
              <a:rPr lang="en-US" dirty="0" smtClean="0"/>
              <a:t>CMMI</a:t>
            </a:r>
          </a:p>
          <a:p>
            <a:r>
              <a:rPr lang="en-US" dirty="0" smtClean="0"/>
              <a:t>Six</a:t>
            </a:r>
            <a:r>
              <a:rPr lang="en-US" baseline="0" dirty="0" smtClean="0"/>
              <a:t> Sigma</a:t>
            </a:r>
            <a:endParaRPr lang="en-US" dirty="0" smtClean="0"/>
          </a:p>
          <a:p>
            <a:endParaRPr lang="en-US" dirty="0" smtClean="0"/>
          </a:p>
          <a:p>
            <a:r>
              <a:rPr lang="en-US" dirty="0" smtClean="0"/>
              <a:t>Walkthroughs</a:t>
            </a:r>
          </a:p>
          <a:p>
            <a:r>
              <a:rPr lang="en-US" dirty="0" smtClean="0"/>
              <a:t>Sign offs</a:t>
            </a:r>
          </a:p>
          <a:p>
            <a:r>
              <a:rPr lang="en-US" dirty="0" smtClean="0"/>
              <a:t>Coding Standards</a:t>
            </a:r>
          </a:p>
          <a:p>
            <a:r>
              <a:rPr lang="en-US" dirty="0" smtClean="0"/>
              <a:t>Meeting Minutes</a:t>
            </a:r>
          </a:p>
        </p:txBody>
      </p:sp>
      <p:sp>
        <p:nvSpPr>
          <p:cNvPr id="56323" name="Rectangle 3"/>
          <p:cNvSpPr>
            <a:spLocks noGrp="1" noRot="1" noChangeAspect="1" noChangeArrowheads="1" noTextEdit="1"/>
          </p:cNvSpPr>
          <p:nvPr>
            <p:ph type="sldImg"/>
          </p:nvPr>
        </p:nvSpPr>
        <p:spPr>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Resources</a:t>
            </a:r>
          </a:p>
          <a:p>
            <a:pPr lvl="1"/>
            <a:r>
              <a:rPr lang="en-US" dirty="0" smtClean="0"/>
              <a:t>Experience levels</a:t>
            </a:r>
          </a:p>
          <a:p>
            <a:pPr lvl="1"/>
            <a:r>
              <a:rPr lang="en-US" dirty="0" smtClean="0"/>
              <a:t>Vacation, Sick, Quit</a:t>
            </a:r>
          </a:p>
          <a:p>
            <a:r>
              <a:rPr lang="en-US" dirty="0" smtClean="0"/>
              <a:t>Equipment</a:t>
            </a:r>
          </a:p>
          <a:p>
            <a:pPr lvl="1"/>
            <a:r>
              <a:rPr lang="en-US" dirty="0" smtClean="0"/>
              <a:t>Hardware, Software, Office Space, Copiers, Phones</a:t>
            </a:r>
          </a:p>
          <a:p>
            <a:pPr lvl="0"/>
            <a:endParaRPr lang="en-US" dirty="0" smtClean="0"/>
          </a:p>
          <a:p>
            <a:pPr lvl="0"/>
            <a:r>
              <a:rPr lang="en-US" dirty="0" smtClean="0"/>
              <a:t>Software</a:t>
            </a:r>
            <a:r>
              <a:rPr lang="en-US" baseline="0" dirty="0" smtClean="0"/>
              <a:t> licenses (for the customer or the project)</a:t>
            </a:r>
            <a:endParaRPr lang="en-US" dirty="0" smtClean="0"/>
          </a:p>
          <a:p>
            <a:pPr lvl="0"/>
            <a:endParaRPr lang="en-US" dirty="0" smtClean="0"/>
          </a:p>
          <a:p>
            <a:r>
              <a:rPr lang="en-US" dirty="0" smtClean="0"/>
              <a:t>What you use</a:t>
            </a:r>
          </a:p>
          <a:p>
            <a:pPr lvl="1"/>
            <a:r>
              <a:rPr lang="en-US" dirty="0" smtClean="0"/>
              <a:t>Cycles, Electricity, ...</a:t>
            </a:r>
          </a:p>
          <a:p>
            <a:endParaRPr lang="en-US" dirty="0" smtClean="0"/>
          </a:p>
          <a:p>
            <a:r>
              <a:rPr lang="en-US" dirty="0" smtClean="0"/>
              <a:t>Fixed Price, T&amp;M, Fixed Resources</a:t>
            </a:r>
          </a:p>
          <a:p>
            <a:endParaRPr lang="en-US" dirty="0" smtClean="0"/>
          </a:p>
          <a:p>
            <a:r>
              <a:rPr lang="en-US" dirty="0" smtClean="0"/>
              <a:t>Define what is included and what isn’t.</a:t>
            </a:r>
          </a:p>
          <a:p>
            <a:endParaRPr lang="en-US" dirty="0" smtClean="0"/>
          </a:p>
          <a:p>
            <a:pPr lvl="1"/>
            <a:endParaRPr lang="en-US" dirty="0" smtClean="0"/>
          </a:p>
        </p:txBody>
      </p:sp>
      <p:sp>
        <p:nvSpPr>
          <p:cNvPr id="57347" name="Rectangle 3"/>
          <p:cNvSpPr>
            <a:spLocks noGrp="1" noRot="1" noChangeAspect="1" noChangeArrowheads="1" noTextEdit="1"/>
          </p:cNvSpPr>
          <p:nvPr>
            <p:ph type="sldImg"/>
          </p:nvPr>
        </p:nvSpPr>
        <p:spPr>
          <a:ln cap="flat"/>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noFill/>
          <a:ln w="9525"/>
        </p:spPr>
        <p:txBody>
          <a:bodyPr/>
          <a:lstStyle/>
          <a:p>
            <a:r>
              <a:rPr lang="en-US" b="0" i="1" u="none" dirty="0" smtClean="0"/>
              <a:t>** Sharyn **</a:t>
            </a:r>
          </a:p>
          <a:p>
            <a:endParaRPr lang="en-US" b="1" u="sng" dirty="0" smtClean="0"/>
          </a:p>
          <a:p>
            <a:r>
              <a:rPr lang="en-US" dirty="0" smtClean="0"/>
              <a:t>Getting more important!! This can be used to transfer or mitigate risk</a:t>
            </a:r>
          </a:p>
          <a:p>
            <a:endParaRPr lang="en-US" dirty="0" smtClean="0"/>
          </a:p>
          <a:p>
            <a:r>
              <a:rPr lang="en-US" dirty="0" smtClean="0"/>
              <a:t>Procurement Planning - what is needed when</a:t>
            </a:r>
          </a:p>
          <a:p>
            <a:r>
              <a:rPr lang="en-US" dirty="0" smtClean="0"/>
              <a:t>Solicitation Planning - requirements</a:t>
            </a:r>
          </a:p>
          <a:p>
            <a:r>
              <a:rPr lang="en-US" dirty="0" smtClean="0"/>
              <a:t>Solicitation</a:t>
            </a:r>
          </a:p>
          <a:p>
            <a:r>
              <a:rPr lang="en-US" dirty="0" smtClean="0"/>
              <a:t>Selection</a:t>
            </a:r>
          </a:p>
          <a:p>
            <a:r>
              <a:rPr lang="en-US" dirty="0" smtClean="0"/>
              <a:t>Administration</a:t>
            </a:r>
          </a:p>
          <a:p>
            <a:r>
              <a:rPr lang="en-US" dirty="0" smtClean="0"/>
              <a:t>Closeout</a:t>
            </a:r>
          </a:p>
        </p:txBody>
      </p:sp>
      <p:sp>
        <p:nvSpPr>
          <p:cNvPr id="58371" name="Rectangle 3"/>
          <p:cNvSpPr>
            <a:spLocks noGrp="1" noRot="1" noChangeAspect="1" noChangeArrowheads="1" noTextEdit="1"/>
          </p:cNvSpPr>
          <p:nvPr>
            <p:ph type="sldImg"/>
          </p:nvPr>
        </p:nvSpPr>
        <p:spPr>
          <a:ln cap="flat"/>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noFill/>
          <a:ln w="9525"/>
        </p:spPr>
        <p:txBody>
          <a:bodyPr/>
          <a:lstStyle/>
          <a:p>
            <a:r>
              <a:rPr lang="en-US" dirty="0" smtClean="0"/>
              <a:t>How </a:t>
            </a:r>
          </a:p>
        </p:txBody>
      </p:sp>
      <p:sp>
        <p:nvSpPr>
          <p:cNvPr id="59395" name="Rectangle 3"/>
          <p:cNvSpPr>
            <a:spLocks noGrp="1" noRot="1" noChangeAspect="1" noChangeArrowheads="1" noTextEdit="1"/>
          </p:cNvSpPr>
          <p:nvPr>
            <p:ph type="sldImg"/>
          </p:nvPr>
        </p:nvSpPr>
        <p:spPr>
          <a:ln cap="flat"/>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noFill/>
          <a:ln w="9525"/>
        </p:spPr>
        <p:txBody>
          <a:bodyPr/>
          <a:lstStyle/>
          <a:p>
            <a:endParaRPr lang="en-US" dirty="0" smtClean="0"/>
          </a:p>
        </p:txBody>
      </p:sp>
      <p:sp>
        <p:nvSpPr>
          <p:cNvPr id="60419" name="Rectangle 3"/>
          <p:cNvSpPr>
            <a:spLocks noGrp="1" noRot="1" noChangeAspect="1" noChangeArrowheads="1" noTextEdit="1"/>
          </p:cNvSpPr>
          <p:nvPr>
            <p:ph type="sldImg"/>
          </p:nvPr>
        </p:nvSpPr>
        <p:spPr>
          <a:ln cap="flat"/>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noFill/>
          <a:ln w="9525"/>
        </p:spPr>
        <p:txBody>
          <a:bodyPr/>
          <a:lstStyle/>
          <a:p>
            <a:endParaRPr lang="en-US" dirty="0" smtClean="0"/>
          </a:p>
        </p:txBody>
      </p:sp>
      <p:sp>
        <p:nvSpPr>
          <p:cNvPr id="61443" name="Rectangle 3"/>
          <p:cNvSpPr>
            <a:spLocks noGrp="1" noRot="1" noChangeAspect="1" noChangeArrowheads="1" noTextEdit="1"/>
          </p:cNvSpPr>
          <p:nvPr>
            <p:ph type="sldImg"/>
          </p:nvPr>
        </p:nvSpPr>
        <p:spPr>
          <a:ln cap="flat"/>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noFill/>
          <a:ln w="9525"/>
        </p:spPr>
        <p:txBody>
          <a:bodyPr/>
          <a:lstStyle/>
          <a:p>
            <a:r>
              <a:rPr lang="en-US" dirty="0" smtClean="0"/>
              <a:t>Stamp out unsuccessful projects!!</a:t>
            </a:r>
          </a:p>
        </p:txBody>
      </p:sp>
      <p:sp>
        <p:nvSpPr>
          <p:cNvPr id="66563"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Analysis and design are only two pieces in a process to create a successful piece of software.</a:t>
            </a:r>
          </a:p>
          <a:p>
            <a:pPr lvl="1"/>
            <a:endParaRPr lang="en-US" dirty="0" smtClean="0"/>
          </a:p>
          <a:p>
            <a:pPr lvl="1"/>
            <a:r>
              <a:rPr lang="en-US" dirty="0" smtClean="0"/>
              <a:t>One of the other pieces is project management.  Our goal for today is to give you an appreciation for what project management is all about</a:t>
            </a:r>
            <a:r>
              <a:rPr lang="en-US" baseline="0" dirty="0" smtClean="0"/>
              <a:t> and how it relates to your project.</a:t>
            </a:r>
          </a:p>
          <a:p>
            <a:pPr lvl="1"/>
            <a:endParaRPr lang="en-US" baseline="0" dirty="0" smtClean="0"/>
          </a:p>
          <a:p>
            <a:pPr lvl="1"/>
            <a:r>
              <a:rPr lang="en-US" baseline="0" dirty="0" smtClean="0"/>
              <a:t>We want to help you understand the relationship between the planning you are used to doing in your head with the formal planning required in Project Management.</a:t>
            </a:r>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a:ln w="9525"/>
        </p:spPr>
        <p:txBody>
          <a:bodyPr/>
          <a:lstStyle/>
          <a:p>
            <a:endParaRPr lang="en-US" dirty="0" smtClean="0"/>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a:ln w="9525"/>
        </p:spPr>
        <p:txBody>
          <a:bodyPr/>
          <a:lstStyle/>
          <a:p>
            <a:r>
              <a:rPr lang="en-US" dirty="0" smtClean="0"/>
              <a:t>Building a building</a:t>
            </a:r>
          </a:p>
          <a:p>
            <a:r>
              <a:rPr lang="en-US" dirty="0" smtClean="0"/>
              <a:t>Creating software</a:t>
            </a:r>
          </a:p>
          <a:p>
            <a:r>
              <a:rPr lang="en-US" dirty="0" smtClean="0"/>
              <a:t>Running a campaign for political office</a:t>
            </a:r>
          </a:p>
          <a:p>
            <a:r>
              <a:rPr lang="en-US" dirty="0" smtClean="0"/>
              <a:t>Starting a new business.</a:t>
            </a:r>
          </a:p>
        </p:txBody>
      </p:sp>
      <p:sp>
        <p:nvSpPr>
          <p:cNvPr id="40963"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a:ln w="9525"/>
        </p:spPr>
        <p:txBody>
          <a:bodyPr/>
          <a:lstStyle/>
          <a:p>
            <a:r>
              <a:rPr lang="en-US" dirty="0" smtClean="0"/>
              <a:t>The problem isn’t in the definition of ‘success’, it is in the definition of ‘failure’.</a:t>
            </a:r>
          </a:p>
          <a:p>
            <a:endParaRPr lang="en-US" dirty="0" smtClean="0"/>
          </a:p>
          <a:p>
            <a:r>
              <a:rPr lang="en-US" dirty="0" smtClean="0"/>
              <a:t>If a project is 1 month late or 5% over budget, is that a failure or just disappointment?</a:t>
            </a:r>
          </a:p>
          <a:p>
            <a:endParaRPr lang="en-US" dirty="0" smtClean="0"/>
          </a:p>
          <a:p>
            <a:r>
              <a:rPr lang="en-US" dirty="0" smtClean="0"/>
              <a:t>According to the Standish Group, in their yearly 2009</a:t>
            </a:r>
            <a:r>
              <a:rPr lang="en-US" baseline="0" dirty="0" smtClean="0"/>
              <a:t> CHAOS report on project management, found that </a:t>
            </a:r>
            <a:r>
              <a:rPr lang="en-US" dirty="0" smtClean="0"/>
              <a:t>32% of all projects are successful (delivered on time, on budget, with required features and functions) , 44% were challenged (delivered late, over budget, and/or with less than the required features and functions), and 24% failed (cancelled prior to completion or delivered and never used).  That means 68% of projects are ‘challenged’ in some way.  Now Standish has a vested interest in reporting</a:t>
            </a:r>
            <a:r>
              <a:rPr lang="en-US" baseline="0" dirty="0" smtClean="0"/>
              <a:t> failures (because they sell a PM methodology) and others are debunking their definitions, data gathering/selecting techniques, and how they interpret the data but I won’t argue with their overall ranking numbers.  A lot of projects have problems!!</a:t>
            </a:r>
            <a:endParaRPr lang="en-US" dirty="0"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noFill/>
          <a:ln w="9525"/>
        </p:spPr>
        <p:txBody>
          <a:bodyPr/>
          <a:lstStyle/>
          <a:p>
            <a:endParaRPr lang="en-US" dirty="0" smtClean="0"/>
          </a:p>
        </p:txBody>
      </p:sp>
      <p:sp>
        <p:nvSpPr>
          <p:cNvPr id="44035"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noFill/>
          <a:ln w="9525"/>
        </p:spPr>
        <p:txBody>
          <a:bodyPr/>
          <a:lstStyle/>
          <a:p>
            <a:r>
              <a:rPr lang="en-US" dirty="0" smtClean="0"/>
              <a:t>What is needed for THIS project?</a:t>
            </a:r>
          </a:p>
          <a:p>
            <a:endParaRPr lang="en-US" dirty="0" smtClean="0"/>
          </a:p>
          <a:p>
            <a:r>
              <a:rPr lang="en-US" dirty="0" smtClean="0"/>
              <a:t>Does it save me time?</a:t>
            </a:r>
          </a:p>
          <a:p>
            <a:endParaRPr lang="en-US" dirty="0" smtClean="0"/>
          </a:p>
          <a:p>
            <a:r>
              <a:rPr lang="en-US" dirty="0" smtClean="0"/>
              <a:t>Is it a deliverable?</a:t>
            </a:r>
          </a:p>
          <a:p>
            <a:endParaRPr lang="en-US" dirty="0" smtClean="0"/>
          </a:p>
          <a:p>
            <a:r>
              <a:rPr lang="en-US" dirty="0" smtClean="0"/>
              <a:t>Does it contribute to the effectiveness of a later deliverable?</a:t>
            </a:r>
          </a:p>
          <a:p>
            <a:endParaRPr lang="en-US" dirty="0" smtClean="0"/>
          </a:p>
          <a:p>
            <a:r>
              <a:rPr lang="en-US" dirty="0" smtClean="0"/>
              <a:t>Good for people development?</a:t>
            </a:r>
          </a:p>
          <a:p>
            <a:endParaRPr lang="en-US" dirty="0" smtClean="0"/>
          </a:p>
          <a:p>
            <a:endParaRPr lang="en-US" dirty="0" smtClean="0"/>
          </a:p>
        </p:txBody>
      </p:sp>
      <p:sp>
        <p:nvSpPr>
          <p:cNvPr id="45059"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Arrondir un rectangle avec un coin diagonal 6"/>
          <p:cNvSpPr/>
          <p:nvPr/>
        </p:nvSpPr>
        <p:spPr>
          <a:xfrm>
            <a:off x="165100" y="146050"/>
            <a:ext cx="8813800" cy="2505075"/>
          </a:xfrm>
          <a:prstGeom prst="round2DiagRect">
            <a:avLst>
              <a:gd name="adj1" fmla="val 11807"/>
              <a:gd name="adj2" fmla="val 0"/>
            </a:avLst>
          </a:prstGeom>
          <a:solidFill>
            <a:schemeClr val="bg2">
              <a:shade val="50000"/>
              <a:alpha val="65000"/>
            </a:schemeClr>
          </a:solidFill>
          <a:ln w="11000" cap="rnd" cmpd="sng" algn="ctr">
            <a:solidFill>
              <a:schemeClr val="bg2">
                <a:tint val="78000"/>
                <a:satMod val="180000"/>
                <a:alpha val="88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8" name="Forme 7"/>
          <p:cNvSpPr>
            <a:spLocks noGrp="1"/>
          </p:cNvSpPr>
          <p:nvPr>
            <p:ph type="ctrTitle"/>
          </p:nvPr>
        </p:nvSpPr>
        <p:spPr>
          <a:xfrm>
            <a:off x="457200" y="1120775"/>
            <a:ext cx="8305800" cy="1470025"/>
          </a:xfrm>
        </p:spPr>
        <p:txBody>
          <a:bodyPr/>
          <a:lstStyle>
            <a:lvl1pPr marL="0" algn="r">
              <a:defRPr/>
            </a:lvl1pPr>
          </a:lstStyle>
          <a:p>
            <a:r>
              <a:rPr lang="fr-FR" noProof="1" smtClean="0"/>
              <a:t>Cliquez pour modifier le style du titre</a:t>
            </a:r>
            <a:endParaRPr lang="en-US" dirty="0"/>
          </a:p>
        </p:txBody>
      </p:sp>
      <p:sp>
        <p:nvSpPr>
          <p:cNvPr id="9" name="Forme 8"/>
          <p:cNvSpPr>
            <a:spLocks noGrp="1"/>
          </p:cNvSpPr>
          <p:nvPr>
            <p:ph type="subTitle" idx="1"/>
          </p:nvPr>
        </p:nvSpPr>
        <p:spPr>
          <a:xfrm>
            <a:off x="2362200" y="2819400"/>
            <a:ext cx="6400800" cy="1752600"/>
          </a:xfrm>
        </p:spPr>
        <p:txBody>
          <a:bodyPr/>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noProof="1" smtClean="0"/>
              <a:t>Cliquez pour modifier le style des sous-titres du masque</a:t>
            </a:r>
            <a:endParaRPr lang="en-US" dirty="0"/>
          </a:p>
        </p:txBody>
      </p:sp>
      <p:sp>
        <p:nvSpPr>
          <p:cNvPr id="5" name="Rectangle 4"/>
          <p:cNvSpPr>
            <a:spLocks noGrp="1"/>
          </p:cNvSpPr>
          <p:nvPr>
            <p:ph type="dt" sz="half" idx="10"/>
          </p:nvPr>
        </p:nvSpPr>
        <p:spPr>
          <a:xfrm>
            <a:off x="5562600" y="6508750"/>
            <a:ext cx="3001963" cy="274638"/>
          </a:xfrm>
        </p:spPr>
        <p:txBody>
          <a:bodyPr/>
          <a:lstStyle>
            <a:lvl1pPr>
              <a:defRPr/>
            </a:lvl1pPr>
          </a:lstStyle>
          <a:p>
            <a:fld id="{275BA87A-A422-47D1-BF32-13E2E5069C6D}" type="datetime8">
              <a:rPr lang="en-US"/>
              <a:pPr/>
              <a:t>3/22/2011 6:22 AM</a:t>
            </a:fld>
            <a:endParaRPr lang="en-US" dirty="0"/>
          </a:p>
        </p:txBody>
      </p:sp>
      <p:sp>
        <p:nvSpPr>
          <p:cNvPr id="6" name="Rectangle 5"/>
          <p:cNvSpPr>
            <a:spLocks noGrp="1"/>
          </p:cNvSpPr>
          <p:nvPr>
            <p:ph type="sldNum" sz="quarter" idx="11"/>
          </p:nvPr>
        </p:nvSpPr>
        <p:spPr>
          <a:xfrm>
            <a:off x="8639175" y="6508750"/>
            <a:ext cx="463550" cy="274638"/>
          </a:xfrm>
        </p:spPr>
        <p:txBody>
          <a:bodyPr/>
          <a:lstStyle>
            <a:lvl1pPr>
              <a:defRPr/>
            </a:lvl1pPr>
          </a:lstStyle>
          <a:p>
            <a:fld id="{E686A25D-FEC2-42F0-802F-00F72B030C1F}" type="slidenum">
              <a:rPr lang="en-US"/>
              <a:pPr/>
              <a:t>‹#›</a:t>
            </a:fld>
            <a:r>
              <a:rPr lang="en-US" dirty="0"/>
              <a:t> </a:t>
            </a:r>
            <a:endParaRPr lang="en-US" dirty="0">
              <a:solidFill>
                <a:srgbClr val="8BBD8F"/>
              </a:solidFill>
            </a:endParaRPr>
          </a:p>
        </p:txBody>
      </p:sp>
      <p:sp>
        <p:nvSpPr>
          <p:cNvPr id="7" name="Rectangle 7"/>
          <p:cNvSpPr>
            <a:spLocks noGrp="1"/>
          </p:cNvSpPr>
          <p:nvPr>
            <p:ph type="ftr" sz="quarter" idx="12"/>
          </p:nvPr>
        </p:nvSpPr>
        <p:spPr>
          <a:xfrm>
            <a:off x="1600200" y="6508750"/>
            <a:ext cx="3906838" cy="274638"/>
          </a:xfrm>
        </p:spPr>
        <p:txBody>
          <a:bodyPr/>
          <a:lstStyle>
            <a:lvl1pPr>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Rectangle 3"/>
          <p:cNvSpPr/>
          <p:nvPr/>
        </p:nvSpPr>
        <p:spPr>
          <a:xfrm>
            <a:off x="588963" y="1303338"/>
            <a:ext cx="8001000" cy="7937"/>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Forme 1"/>
          <p:cNvSpPr>
            <a:spLocks noGrp="1"/>
          </p:cNvSpPr>
          <p:nvPr>
            <p:ph type="title"/>
          </p:nvPr>
        </p:nvSpPr>
        <p:spPr/>
        <p:txBody>
          <a:bodyPr/>
          <a:lstStyle/>
          <a:p>
            <a:r>
              <a:rPr lang="fr-FR" smtClean="0"/>
              <a:t>Cliquez pour modifier le style du titre</a:t>
            </a:r>
            <a:endParaRPr lang="en-US" dirty="0"/>
          </a:p>
        </p:txBody>
      </p:sp>
      <p:sp>
        <p:nvSpPr>
          <p:cNvPr id="3" name="Forme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Rectangle 4"/>
          <p:cNvSpPr>
            <a:spLocks noGrp="1"/>
          </p:cNvSpPr>
          <p:nvPr>
            <p:ph type="dt" sz="half" idx="10"/>
          </p:nvPr>
        </p:nvSpPr>
        <p:spPr/>
        <p:txBody>
          <a:bodyPr/>
          <a:lstStyle>
            <a:lvl1pPr>
              <a:defRPr/>
            </a:lvl1pPr>
          </a:lstStyle>
          <a:p>
            <a:fld id="{6ECEE5CB-D0B5-4B8D-9AA1-A94F9B37BBB9}" type="datetime8">
              <a:rPr lang="en-US"/>
              <a:pPr/>
              <a:t>3/22/2011 6:22 AM</a:t>
            </a:fld>
            <a:endParaRPr lang="en-US" dirty="0"/>
          </a:p>
        </p:txBody>
      </p:sp>
      <p:sp>
        <p:nvSpPr>
          <p:cNvPr id="6" name="Rectangle 8"/>
          <p:cNvSpPr>
            <a:spLocks noGrp="1"/>
          </p:cNvSpPr>
          <p:nvPr>
            <p:ph type="ftr" sz="quarter" idx="11"/>
          </p:nvPr>
        </p:nvSpPr>
        <p:spPr/>
        <p:txBody>
          <a:bodyPr/>
          <a:lstStyle>
            <a:lvl1pPr>
              <a:defRPr/>
            </a:lvl1pPr>
          </a:lstStyle>
          <a:p>
            <a:endParaRPr lang="en-US" dirty="0"/>
          </a:p>
        </p:txBody>
      </p:sp>
      <p:sp>
        <p:nvSpPr>
          <p:cNvPr id="7" name="Rectangle 6"/>
          <p:cNvSpPr>
            <a:spLocks noGrp="1"/>
          </p:cNvSpPr>
          <p:nvPr>
            <p:ph type="sldNum" sz="quarter" idx="12"/>
          </p:nvPr>
        </p:nvSpPr>
        <p:spPr/>
        <p:txBody>
          <a:bodyPr/>
          <a:lstStyle>
            <a:lvl1pPr>
              <a:defRPr>
                <a:solidFill>
                  <a:srgbClr val="8BBD8F"/>
                </a:solidFill>
              </a:defRPr>
            </a:lvl1pPr>
          </a:lstStyle>
          <a:p>
            <a:fld id="{765B31F3-18C9-41F9-86B4-5B2F8DB1F24A}"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4" name="Rectangle 3"/>
          <p:cNvSpPr/>
          <p:nvPr/>
        </p:nvSpPr>
        <p:spPr>
          <a:xfrm>
            <a:off x="1000125" y="3155950"/>
            <a:ext cx="7407275" cy="793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Forme 1"/>
          <p:cNvSpPr>
            <a:spLocks noGrp="1"/>
          </p:cNvSpPr>
          <p:nvPr>
            <p:ph type="title"/>
          </p:nvPr>
        </p:nvSpPr>
        <p:spPr>
          <a:xfrm>
            <a:off x="722376" y="1901952"/>
            <a:ext cx="7772400" cy="1362456"/>
          </a:xfrm>
        </p:spPr>
        <p:txBody>
          <a:bodyPr/>
          <a:lstStyle>
            <a:lvl1pPr algn="r">
              <a:buNone/>
              <a:defRPr sz="4000" b="1" cap="none">
                <a:solidFill>
                  <a:schemeClr val="accent1">
                    <a:tint val="95000"/>
                    <a:satMod val="200000"/>
                  </a:schemeClr>
                </a:solidFill>
              </a:defRPr>
            </a:lvl1pPr>
          </a:lstStyle>
          <a:p>
            <a:r>
              <a:rPr lang="fr-FR" smtClean="0"/>
              <a:t>Cliquez pour modifier le style du titre</a:t>
            </a:r>
            <a:endParaRPr lang="en-US" dirty="0"/>
          </a:p>
        </p:txBody>
      </p:sp>
      <p:sp>
        <p:nvSpPr>
          <p:cNvPr id="3" name="Forme 2"/>
          <p:cNvSpPr>
            <a:spLocks noGrp="1"/>
          </p:cNvSpPr>
          <p:nvPr>
            <p:ph type="body" idx="1"/>
          </p:nvPr>
        </p:nvSpPr>
        <p:spPr>
          <a:xfrm>
            <a:off x="722313" y="3287713"/>
            <a:ext cx="7772400" cy="1509712"/>
          </a:xfrm>
        </p:spPr>
        <p:txBody>
          <a:bodyPr/>
          <a:lstStyle>
            <a:lvl1pPr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Rectangle 4"/>
          <p:cNvSpPr>
            <a:spLocks noGrp="1"/>
          </p:cNvSpPr>
          <p:nvPr>
            <p:ph type="dt" sz="half" idx="10"/>
          </p:nvPr>
        </p:nvSpPr>
        <p:spPr>
          <a:xfrm>
            <a:off x="5562600" y="6513513"/>
            <a:ext cx="3001963" cy="274637"/>
          </a:xfrm>
        </p:spPr>
        <p:txBody>
          <a:bodyPr/>
          <a:lstStyle>
            <a:lvl1pPr>
              <a:defRPr/>
            </a:lvl1pPr>
          </a:lstStyle>
          <a:p>
            <a:fld id="{EC146707-AC70-4F0C-8D86-3B9112244C8B}" type="datetime8">
              <a:rPr lang="en-US"/>
              <a:pPr/>
              <a:t>3/22/2011 6:22 AM</a:t>
            </a:fld>
            <a:endParaRPr lang="en-US" dirty="0"/>
          </a:p>
        </p:txBody>
      </p:sp>
      <p:sp>
        <p:nvSpPr>
          <p:cNvPr id="6" name="Rectangle 5"/>
          <p:cNvSpPr>
            <a:spLocks noGrp="1"/>
          </p:cNvSpPr>
          <p:nvPr>
            <p:ph type="sldNum" sz="quarter" idx="11"/>
          </p:nvPr>
        </p:nvSpPr>
        <p:spPr>
          <a:xfrm>
            <a:off x="8639175" y="6513513"/>
            <a:ext cx="463550" cy="274637"/>
          </a:xfrm>
        </p:spPr>
        <p:txBody>
          <a:bodyPr/>
          <a:lstStyle>
            <a:lvl1pPr>
              <a:defRPr/>
            </a:lvl1pPr>
          </a:lstStyle>
          <a:p>
            <a:fld id="{4DC3B111-4D6B-491B-BCF0-6A2627C1FDED}" type="slidenum">
              <a:rPr lang="en-US"/>
              <a:pPr/>
              <a:t>‹#›</a:t>
            </a:fld>
            <a:r>
              <a:rPr lang="en-US" dirty="0"/>
              <a:t> </a:t>
            </a:r>
            <a:endParaRPr lang="en-US" dirty="0">
              <a:solidFill>
                <a:srgbClr val="8BBD8F"/>
              </a:solidFill>
            </a:endParaRPr>
          </a:p>
        </p:txBody>
      </p:sp>
      <p:sp>
        <p:nvSpPr>
          <p:cNvPr id="7" name="Rectangle 7"/>
          <p:cNvSpPr>
            <a:spLocks noGrp="1"/>
          </p:cNvSpPr>
          <p:nvPr>
            <p:ph type="ftr" sz="quarter" idx="12"/>
          </p:nvPr>
        </p:nvSpPr>
        <p:spPr>
          <a:xfrm>
            <a:off x="1600200" y="6513513"/>
            <a:ext cx="3906838" cy="274637"/>
          </a:xfrm>
        </p:spPr>
        <p:txBody>
          <a:bodyPr/>
          <a:lstStyle>
            <a:lvl1pPr>
              <a:defRPr/>
            </a:lvl1pPr>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Rectangle 4"/>
          <p:cNvSpPr/>
          <p:nvPr/>
        </p:nvSpPr>
        <p:spPr>
          <a:xfrm>
            <a:off x="588963" y="1303338"/>
            <a:ext cx="8001000" cy="7937"/>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Forme 1"/>
          <p:cNvSpPr>
            <a:spLocks noGrp="1"/>
          </p:cNvSpPr>
          <p:nvPr>
            <p:ph type="title"/>
          </p:nvPr>
        </p:nvSpPr>
        <p:spPr/>
        <p:txBody>
          <a:bodyPr/>
          <a:lstStyle/>
          <a:p>
            <a:r>
              <a:rPr lang="fr-FR" smtClean="0"/>
              <a:t>Cliquez pour modifier le style du titre</a:t>
            </a:r>
            <a:endParaRPr lang="en-US"/>
          </a:p>
        </p:txBody>
      </p:sp>
      <p:sp>
        <p:nvSpPr>
          <p:cNvPr id="3" name="Forme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Forme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Rectangle 5"/>
          <p:cNvSpPr>
            <a:spLocks noGrp="1"/>
          </p:cNvSpPr>
          <p:nvPr>
            <p:ph type="dt" sz="half" idx="10"/>
          </p:nvPr>
        </p:nvSpPr>
        <p:spPr/>
        <p:txBody>
          <a:bodyPr/>
          <a:lstStyle>
            <a:lvl1pPr>
              <a:defRPr/>
            </a:lvl1pPr>
          </a:lstStyle>
          <a:p>
            <a:fld id="{279AE4B0-17E1-4E26-9837-4C557006CD81}" type="datetime8">
              <a:rPr lang="en-US"/>
              <a:pPr/>
              <a:t>3/22/2011 6:22 AM</a:t>
            </a:fld>
            <a:endParaRPr lang="en-US" dirty="0"/>
          </a:p>
        </p:txBody>
      </p:sp>
      <p:sp>
        <p:nvSpPr>
          <p:cNvPr id="7" name="Rectangle 8"/>
          <p:cNvSpPr>
            <a:spLocks noGrp="1"/>
          </p:cNvSpPr>
          <p:nvPr>
            <p:ph type="ftr" sz="quarter" idx="11"/>
          </p:nvPr>
        </p:nvSpPr>
        <p:spPr/>
        <p:txBody>
          <a:bodyPr/>
          <a:lstStyle>
            <a:lvl1pPr>
              <a:defRPr/>
            </a:lvl1pPr>
          </a:lstStyle>
          <a:p>
            <a:endParaRPr lang="en-US" dirty="0"/>
          </a:p>
        </p:txBody>
      </p:sp>
      <p:sp>
        <p:nvSpPr>
          <p:cNvPr id="8" name="Rectangle 7"/>
          <p:cNvSpPr>
            <a:spLocks noGrp="1"/>
          </p:cNvSpPr>
          <p:nvPr>
            <p:ph type="sldNum" sz="quarter" idx="12"/>
          </p:nvPr>
        </p:nvSpPr>
        <p:spPr>
          <a:xfrm>
            <a:off x="8640763" y="6515100"/>
            <a:ext cx="465137" cy="273050"/>
          </a:xfrm>
        </p:spPr>
        <p:txBody>
          <a:bodyPr/>
          <a:lstStyle>
            <a:lvl1pPr>
              <a:defRPr>
                <a:solidFill>
                  <a:srgbClr val="8BBD8F"/>
                </a:solidFill>
              </a:defRPr>
            </a:lvl1pPr>
          </a:lstStyle>
          <a:p>
            <a:fld id="{6664C39D-D496-4050-932F-E5B27F1D14F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Rectangle 6"/>
          <p:cNvSpPr/>
          <p:nvPr/>
        </p:nvSpPr>
        <p:spPr>
          <a:xfrm>
            <a:off x="617538" y="2100263"/>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8" name="Rectangle 7"/>
          <p:cNvSpPr/>
          <p:nvPr/>
        </p:nvSpPr>
        <p:spPr>
          <a:xfrm>
            <a:off x="4800600" y="2100263"/>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Forme 1"/>
          <p:cNvSpPr>
            <a:spLocks noGrp="1"/>
          </p:cNvSpPr>
          <p:nvPr>
            <p:ph type="title"/>
          </p:nvPr>
        </p:nvSpPr>
        <p:spPr>
          <a:xfrm>
            <a:off x="457200" y="273050"/>
            <a:ext cx="8229600" cy="1143000"/>
          </a:xfrm>
        </p:spPr>
        <p:txBody>
          <a:bodyPr anchor="ctr"/>
          <a:lstStyle>
            <a:lvl1pPr>
              <a:defRPr/>
            </a:lvl1pPr>
          </a:lstStyle>
          <a:p>
            <a:r>
              <a:rPr lang="fr-FR" smtClean="0"/>
              <a:t>Cliquez pour modifier le style du titre</a:t>
            </a:r>
            <a:endParaRPr lang="en-US" dirty="0"/>
          </a:p>
        </p:txBody>
      </p:sp>
      <p:sp>
        <p:nvSpPr>
          <p:cNvPr id="3" name="Forme 2"/>
          <p:cNvSpPr>
            <a:spLocks noGrp="1"/>
          </p:cNvSpPr>
          <p:nvPr>
            <p:ph type="body" idx="1"/>
          </p:nvPr>
        </p:nvSpPr>
        <p:spPr>
          <a:xfrm>
            <a:off x="457200" y="1535113"/>
            <a:ext cx="4040188" cy="639762"/>
          </a:xfrm>
        </p:spPr>
        <p:txBody>
          <a:bodyPr anchor="b">
            <a:noAutofit/>
          </a:bodyPr>
          <a:lstStyle>
            <a:lvl1pPr marL="9144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Forme 3"/>
          <p:cNvSpPr>
            <a:spLocks noGrp="1"/>
          </p:cNvSpPr>
          <p:nvPr>
            <p:ph type="body" sz="half" idx="2"/>
          </p:nvPr>
        </p:nvSpPr>
        <p:spPr>
          <a:xfrm>
            <a:off x="4645025" y="1535113"/>
            <a:ext cx="4041775" cy="639762"/>
          </a:xfrm>
        </p:spPr>
        <p:txBody>
          <a:bodyPr anchor="b">
            <a:noAutofit/>
          </a:bodyPr>
          <a:lstStyle>
            <a:lvl1pPr marL="9144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Forme 4"/>
          <p:cNvSpPr>
            <a:spLocks noGrp="1"/>
          </p:cNvSpPr>
          <p:nvPr>
            <p:ph sz="quarter" idx="3"/>
          </p:nvPr>
        </p:nvSpPr>
        <p:spPr>
          <a:xfrm>
            <a:off x="457200" y="2362200"/>
            <a:ext cx="4040188" cy="3941763"/>
          </a:xfrm>
        </p:spPr>
        <p:txBody>
          <a:bodyPr/>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Forme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9" name="Rectangle 8"/>
          <p:cNvSpPr>
            <a:spLocks noGrp="1"/>
          </p:cNvSpPr>
          <p:nvPr>
            <p:ph type="dt" sz="half" idx="10"/>
          </p:nvPr>
        </p:nvSpPr>
        <p:spPr/>
        <p:txBody>
          <a:bodyPr/>
          <a:lstStyle>
            <a:lvl1pPr>
              <a:defRPr/>
            </a:lvl1pPr>
          </a:lstStyle>
          <a:p>
            <a:fld id="{598C03CD-027B-4B43-8968-CA1240B3B6D8}" type="datetime8">
              <a:rPr lang="en-US"/>
              <a:pPr/>
              <a:t>3/22/2011 6:22 AM</a:t>
            </a:fld>
            <a:endParaRPr lang="en-US" dirty="0"/>
          </a:p>
        </p:txBody>
      </p:sp>
      <p:sp>
        <p:nvSpPr>
          <p:cNvPr id="10" name="Rectangle 10"/>
          <p:cNvSpPr>
            <a:spLocks noGrp="1"/>
          </p:cNvSpPr>
          <p:nvPr>
            <p:ph type="ftr" sz="quarter" idx="11"/>
          </p:nvPr>
        </p:nvSpPr>
        <p:spPr/>
        <p:txBody>
          <a:bodyPr/>
          <a:lstStyle>
            <a:lvl1pPr>
              <a:defRPr/>
            </a:lvl1pPr>
          </a:lstStyle>
          <a:p>
            <a:endParaRPr lang="en-US" dirty="0"/>
          </a:p>
        </p:txBody>
      </p:sp>
      <p:sp>
        <p:nvSpPr>
          <p:cNvPr id="11" name="Rectangle 10"/>
          <p:cNvSpPr>
            <a:spLocks noGrp="1"/>
          </p:cNvSpPr>
          <p:nvPr>
            <p:ph type="sldNum" sz="quarter" idx="12"/>
          </p:nvPr>
        </p:nvSpPr>
        <p:spPr>
          <a:xfrm>
            <a:off x="8640763" y="6515100"/>
            <a:ext cx="465137" cy="273050"/>
          </a:xfrm>
        </p:spPr>
        <p:txBody>
          <a:bodyPr/>
          <a:lstStyle>
            <a:lvl1pPr>
              <a:defRPr>
                <a:solidFill>
                  <a:srgbClr val="8BBD8F"/>
                </a:solidFill>
              </a:defRPr>
            </a:lvl1pPr>
          </a:lstStyle>
          <a:p>
            <a:fld id="{0287A821-C7B6-476A-A079-F227E984A510}"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2"/>
          <p:cNvSpPr/>
          <p:nvPr/>
        </p:nvSpPr>
        <p:spPr>
          <a:xfrm>
            <a:off x="588963" y="1303338"/>
            <a:ext cx="8001000" cy="7937"/>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Forme 1"/>
          <p:cNvSpPr>
            <a:spLocks noGrp="1"/>
          </p:cNvSpPr>
          <p:nvPr>
            <p:ph type="title"/>
          </p:nvPr>
        </p:nvSpPr>
        <p:spPr>
          <a:xfrm>
            <a:off x="457200" y="274320"/>
            <a:ext cx="8229600" cy="1143000"/>
          </a:xfrm>
        </p:spPr>
        <p:txBody>
          <a:bodyPr/>
          <a:lstStyle/>
          <a:p>
            <a:r>
              <a:rPr lang="fr-FR" smtClean="0"/>
              <a:t>Cliquez pour modifier le style du titre</a:t>
            </a:r>
            <a:endParaRPr lang="en-US" dirty="0"/>
          </a:p>
        </p:txBody>
      </p:sp>
      <p:sp>
        <p:nvSpPr>
          <p:cNvPr id="4" name="Rectangle 3"/>
          <p:cNvSpPr>
            <a:spLocks noGrp="1"/>
          </p:cNvSpPr>
          <p:nvPr>
            <p:ph type="dt" sz="half" idx="10"/>
          </p:nvPr>
        </p:nvSpPr>
        <p:spPr/>
        <p:txBody>
          <a:bodyPr/>
          <a:lstStyle>
            <a:lvl1pPr>
              <a:defRPr/>
            </a:lvl1pPr>
          </a:lstStyle>
          <a:p>
            <a:fld id="{12FEEAB8-1AE4-4E8A-8AFC-A86C17645417}" type="datetime8">
              <a:rPr lang="en-US"/>
              <a:pPr/>
              <a:t>3/22/2011 6:22 AM</a:t>
            </a:fld>
            <a:endParaRPr lang="en-US" dirty="0"/>
          </a:p>
        </p:txBody>
      </p:sp>
      <p:sp>
        <p:nvSpPr>
          <p:cNvPr id="5" name="Rectangle 8"/>
          <p:cNvSpPr>
            <a:spLocks noGrp="1"/>
          </p:cNvSpPr>
          <p:nvPr>
            <p:ph type="ftr" sz="quarter" idx="11"/>
          </p:nvPr>
        </p:nvSpPr>
        <p:spPr/>
        <p:txBody>
          <a:bodyPr/>
          <a:lstStyle>
            <a:lvl1pPr>
              <a:defRPr/>
            </a:lvl1pPr>
          </a:lstStyle>
          <a:p>
            <a:endParaRPr lang="en-US" dirty="0"/>
          </a:p>
        </p:txBody>
      </p:sp>
      <p:sp>
        <p:nvSpPr>
          <p:cNvPr id="6" name="Rectangle 5"/>
          <p:cNvSpPr>
            <a:spLocks noGrp="1"/>
          </p:cNvSpPr>
          <p:nvPr>
            <p:ph type="sldNum" sz="quarter" idx="12"/>
          </p:nvPr>
        </p:nvSpPr>
        <p:spPr/>
        <p:txBody>
          <a:bodyPr/>
          <a:lstStyle>
            <a:lvl1pPr>
              <a:defRPr>
                <a:solidFill>
                  <a:srgbClr val="8BBD8F"/>
                </a:solidFill>
              </a:defRPr>
            </a:lvl1pPr>
          </a:lstStyle>
          <a:p>
            <a:fld id="{CF3BEBD6-1F60-47C5-AF4C-5A8957E6A699}"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fld id="{F741FAB5-D062-494B-B23D-FEF0874A31C2}" type="datetime8">
              <a:rPr lang="en-US"/>
              <a:pPr/>
              <a:t>3/22/2011 6:22 AM</a:t>
            </a:fld>
            <a:endParaRPr lang="en-US" dirty="0"/>
          </a:p>
        </p:txBody>
      </p:sp>
      <p:sp>
        <p:nvSpPr>
          <p:cNvPr id="3" name="Rectangle 5"/>
          <p:cNvSpPr>
            <a:spLocks noGrp="1"/>
          </p:cNvSpPr>
          <p:nvPr>
            <p:ph type="ftr" sz="quarter" idx="11"/>
          </p:nvPr>
        </p:nvSpPr>
        <p:spPr/>
        <p:txBody>
          <a:bodyPr/>
          <a:lstStyle>
            <a:lvl1pPr>
              <a:defRPr/>
            </a:lvl1pPr>
          </a:lstStyle>
          <a:p>
            <a:endParaRPr lang="en-US" dirty="0"/>
          </a:p>
        </p:txBody>
      </p:sp>
      <p:sp>
        <p:nvSpPr>
          <p:cNvPr id="4" name="Rectangle 3"/>
          <p:cNvSpPr>
            <a:spLocks noGrp="1"/>
          </p:cNvSpPr>
          <p:nvPr>
            <p:ph type="sldNum" sz="quarter" idx="12"/>
          </p:nvPr>
        </p:nvSpPr>
        <p:spPr/>
        <p:txBody>
          <a:bodyPr/>
          <a:lstStyle>
            <a:lvl1pPr>
              <a:defRPr>
                <a:solidFill>
                  <a:srgbClr val="8BBD8F"/>
                </a:solidFill>
              </a:defRPr>
            </a:lvl1pPr>
          </a:lstStyle>
          <a:p>
            <a:fld id="{25814BA0-C2E8-48D1-A893-6A4C6EAAC320}"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2"/>
      </p:bgRef>
    </p:bg>
    <p:spTree>
      <p:nvGrpSpPr>
        <p:cNvPr id="1" name=""/>
        <p:cNvGrpSpPr/>
        <p:nvPr/>
      </p:nvGrpSpPr>
      <p:grpSpPr>
        <a:xfrm>
          <a:off x="0" y="0"/>
          <a:ext cx="0" cy="0"/>
          <a:chOff x="0" y="0"/>
          <a:chExt cx="0" cy="0"/>
        </a:xfrm>
      </p:grpSpPr>
      <p:sp>
        <p:nvSpPr>
          <p:cNvPr id="5" name="Rectangle 4"/>
          <p:cNvSpPr/>
          <p:nvPr/>
        </p:nvSpPr>
        <p:spPr>
          <a:xfrm>
            <a:off x="5057775" y="996950"/>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Forme 1"/>
          <p:cNvSpPr>
            <a:spLocks noGrp="1"/>
          </p:cNvSpPr>
          <p:nvPr>
            <p:ph type="title"/>
          </p:nvPr>
        </p:nvSpPr>
        <p:spPr>
          <a:xfrm>
            <a:off x="4963136" y="304800"/>
            <a:ext cx="3931920" cy="762000"/>
          </a:xfrm>
        </p:spPr>
        <p:txBody>
          <a:bodyPr/>
          <a:lstStyle>
            <a:lvl1pPr marL="0" algn="r">
              <a:buNone/>
              <a:defRPr sz="2000" b="1"/>
            </a:lvl1pPr>
          </a:lstStyle>
          <a:p>
            <a:r>
              <a:rPr lang="fr-FR" smtClean="0"/>
              <a:t>Cliquez pour modifier le style du titre</a:t>
            </a:r>
            <a:endParaRPr lang="en-US" dirty="0"/>
          </a:p>
        </p:txBody>
      </p:sp>
      <p:sp>
        <p:nvSpPr>
          <p:cNvPr id="3" name="Forme 2"/>
          <p:cNvSpPr>
            <a:spLocks noGrp="1"/>
          </p:cNvSpPr>
          <p:nvPr>
            <p:ph type="body" idx="1"/>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Forme 3"/>
          <p:cNvSpPr>
            <a:spLocks noGrp="1"/>
          </p:cNvSpPr>
          <p:nvPr>
            <p:ph sz="half" idx="2"/>
          </p:nvPr>
        </p:nvSpPr>
        <p:spPr>
          <a:xfrm>
            <a:off x="228600" y="2209800"/>
            <a:ext cx="8666456" cy="3977640"/>
          </a:xfrm>
        </p:spPr>
        <p:txBody>
          <a:bodyPr/>
          <a:lstStyle>
            <a:lvl1pPr marL="0">
              <a:defRPr sz="3200"/>
            </a:lvl1pPr>
            <a:lvl2pPr marL="594360">
              <a:defRPr sz="2800"/>
            </a:lvl2pPr>
            <a:lvl3pPr marL="822960">
              <a:defRPr sz="2400"/>
            </a:lvl3pPr>
            <a:lvl4pPr marL="1051560">
              <a:defRPr sz="2000"/>
            </a:lvl4pPr>
            <a:lvl5pPr marL="1261872">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Rectangle 5"/>
          <p:cNvSpPr>
            <a:spLocks noGrp="1"/>
          </p:cNvSpPr>
          <p:nvPr>
            <p:ph type="dt" sz="half" idx="10"/>
          </p:nvPr>
        </p:nvSpPr>
        <p:spPr>
          <a:xfrm>
            <a:off x="5562600" y="6513513"/>
            <a:ext cx="3001963" cy="274637"/>
          </a:xfrm>
        </p:spPr>
        <p:txBody>
          <a:bodyPr/>
          <a:lstStyle>
            <a:lvl1pPr>
              <a:defRPr/>
            </a:lvl1pPr>
          </a:lstStyle>
          <a:p>
            <a:fld id="{89E3CEF1-18B7-4931-826A-734D1DE5F98D}" type="datetime8">
              <a:rPr lang="en-US"/>
              <a:pPr/>
              <a:t>3/22/2011 6:22 AM</a:t>
            </a:fld>
            <a:endParaRPr lang="en-US" dirty="0"/>
          </a:p>
        </p:txBody>
      </p:sp>
      <p:sp>
        <p:nvSpPr>
          <p:cNvPr id="7" name="Rectangle 6"/>
          <p:cNvSpPr>
            <a:spLocks noGrp="1"/>
          </p:cNvSpPr>
          <p:nvPr>
            <p:ph type="sldNum" sz="quarter" idx="11"/>
          </p:nvPr>
        </p:nvSpPr>
        <p:spPr>
          <a:xfrm>
            <a:off x="8639175" y="6513513"/>
            <a:ext cx="463550" cy="274637"/>
          </a:xfrm>
        </p:spPr>
        <p:txBody>
          <a:bodyPr/>
          <a:lstStyle>
            <a:lvl1pPr>
              <a:defRPr/>
            </a:lvl1pPr>
          </a:lstStyle>
          <a:p>
            <a:fld id="{352BD7DF-FE52-4AF3-B6F1-E8C3DFCF1445}" type="slidenum">
              <a:rPr lang="en-US"/>
              <a:pPr/>
              <a:t>‹#›</a:t>
            </a:fld>
            <a:r>
              <a:rPr lang="en-US" dirty="0"/>
              <a:t> </a:t>
            </a:r>
            <a:endParaRPr lang="en-US" dirty="0">
              <a:solidFill>
                <a:srgbClr val="8BBD8F"/>
              </a:solidFill>
            </a:endParaRPr>
          </a:p>
        </p:txBody>
      </p:sp>
      <p:sp>
        <p:nvSpPr>
          <p:cNvPr id="8" name="Rectangle 7"/>
          <p:cNvSpPr>
            <a:spLocks noGrp="1"/>
          </p:cNvSpPr>
          <p:nvPr>
            <p:ph type="ftr" sz="quarter" idx="12"/>
          </p:nvPr>
        </p:nvSpPr>
        <p:spPr>
          <a:xfrm>
            <a:off x="1600200" y="6513513"/>
            <a:ext cx="3906838" cy="274637"/>
          </a:xfrm>
        </p:spPr>
        <p:txBody>
          <a:bodyPr/>
          <a:lstStyle>
            <a:lvl1pPr>
              <a:defRPr/>
            </a:lvl1pPr>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Forme 1"/>
          <p:cNvSpPr>
            <a:spLocks noGrp="1"/>
          </p:cNvSpPr>
          <p:nvPr>
            <p:ph type="title"/>
          </p:nvPr>
        </p:nvSpPr>
        <p:spPr>
          <a:xfrm>
            <a:off x="3276600" y="4866648"/>
            <a:ext cx="5486400" cy="522288"/>
          </a:xfrm>
        </p:spPr>
        <p:txBody>
          <a:bodyPr/>
          <a:lstStyle>
            <a:lvl1pPr marL="0" algn="r">
              <a:buNone/>
              <a:defRPr sz="2000" b="1"/>
            </a:lvl1pPr>
          </a:lstStyle>
          <a:p>
            <a:r>
              <a:rPr lang="fr-FR" smtClean="0"/>
              <a:t>Cliquez pour modifier le style du titre</a:t>
            </a:r>
            <a:endParaRPr lang="en-US" dirty="0"/>
          </a:p>
        </p:txBody>
      </p:sp>
      <p:sp>
        <p:nvSpPr>
          <p:cNvPr id="4" name="Forme 3"/>
          <p:cNvSpPr>
            <a:spLocks noGrp="1"/>
          </p:cNvSpPr>
          <p:nvPr>
            <p:ph type="body" sz="half" idx="2"/>
          </p:nvPr>
        </p:nvSpPr>
        <p:spPr>
          <a:xfrm>
            <a:off x="3276600"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Arrondir un rectangle avec un coin diagonal 12"/>
          <p:cNvSpPr>
            <a:spLocks noGrp="1"/>
          </p:cNvSpPr>
          <p:nvPr>
            <p:ph type="pic" idx="1"/>
          </p:nvPr>
        </p:nvSpPr>
        <p:spPr>
          <a:xfrm>
            <a:off x="304800" y="249864"/>
            <a:ext cx="8534400" cy="4343400"/>
          </a:xfrm>
          <a:prstGeom prst="round2DiagRect">
            <a:avLst>
              <a:gd name="adj1" fmla="val 14912"/>
              <a:gd name="adj2" fmla="val 0"/>
            </a:avLst>
          </a:prstGeom>
          <a:solidFill>
            <a:schemeClr val="bg2">
              <a:shade val="50000"/>
              <a:alpha val="65000"/>
            </a:schemeClr>
          </a:solidFill>
          <a:ln w="11000" cap="rnd" cmpd="sng" algn="ctr">
            <a:solidFill>
              <a:schemeClr val="bg2">
                <a:tint val="78000"/>
                <a:satMod val="180000"/>
                <a:alpha val="88000"/>
              </a:schemeClr>
            </a:solidFill>
            <a:prstDash val="solid"/>
          </a:ln>
          <a:effectLst/>
        </p:spPr>
        <p:style>
          <a:lnRef idx="3">
            <a:schemeClr val="lt1"/>
          </a:lnRef>
          <a:fillRef idx="1">
            <a:schemeClr val="accent1"/>
          </a:fillRef>
          <a:effectRef idx="1">
            <a:schemeClr val="accent1"/>
          </a:effectRef>
          <a:fontRef idx="minor">
            <a:schemeClr val="lt1"/>
          </a:fontRef>
        </p:style>
        <p:txBody>
          <a:bodyPr/>
          <a:lstStyle>
            <a:lvl1pPr>
              <a:buNone/>
              <a:defRPr sz="3200"/>
            </a:lvl1pPr>
          </a:lstStyle>
          <a:p>
            <a:pPr lvl="0"/>
            <a:r>
              <a:rPr lang="fr-FR" noProof="0" dirty="0" smtClean="0"/>
              <a:t>Cliquez sur l'icône pour ajouter une image</a:t>
            </a:r>
            <a:endParaRPr lang="en-US" noProof="0" dirty="0"/>
          </a:p>
        </p:txBody>
      </p:sp>
      <p:sp>
        <p:nvSpPr>
          <p:cNvPr id="5" name="Rectangle 4"/>
          <p:cNvSpPr>
            <a:spLocks noGrp="1"/>
          </p:cNvSpPr>
          <p:nvPr>
            <p:ph type="dt" sz="half" idx="10"/>
          </p:nvPr>
        </p:nvSpPr>
        <p:spPr>
          <a:xfrm>
            <a:off x="5562600" y="6508750"/>
            <a:ext cx="3001963" cy="274638"/>
          </a:xfrm>
        </p:spPr>
        <p:txBody>
          <a:bodyPr/>
          <a:lstStyle>
            <a:lvl1pPr>
              <a:defRPr/>
            </a:lvl1pPr>
          </a:lstStyle>
          <a:p>
            <a:fld id="{2A296D8C-25C0-4B57-B0B8-982924D52EC1}" type="datetime8">
              <a:rPr lang="en-US"/>
              <a:pPr/>
              <a:t>3/22/2011 6:22 AM</a:t>
            </a:fld>
            <a:endParaRPr lang="en-US" dirty="0"/>
          </a:p>
        </p:txBody>
      </p:sp>
      <p:sp>
        <p:nvSpPr>
          <p:cNvPr id="6" name="Rectangle 5"/>
          <p:cNvSpPr>
            <a:spLocks noGrp="1"/>
          </p:cNvSpPr>
          <p:nvPr>
            <p:ph type="sldNum" sz="quarter" idx="11"/>
          </p:nvPr>
        </p:nvSpPr>
        <p:spPr>
          <a:xfrm>
            <a:off x="8639175" y="6508750"/>
            <a:ext cx="463550" cy="274638"/>
          </a:xfrm>
        </p:spPr>
        <p:txBody>
          <a:bodyPr/>
          <a:lstStyle>
            <a:lvl1pPr>
              <a:defRPr/>
            </a:lvl1pPr>
          </a:lstStyle>
          <a:p>
            <a:fld id="{9FA40C2C-1CB0-45B1-BFF9-9C0CDEE4F575}" type="slidenum">
              <a:rPr lang="en-US"/>
              <a:pPr/>
              <a:t>‹#›</a:t>
            </a:fld>
            <a:r>
              <a:rPr lang="en-US" dirty="0"/>
              <a:t> </a:t>
            </a:r>
            <a:endParaRPr lang="en-US" dirty="0">
              <a:solidFill>
                <a:srgbClr val="8BBD8F"/>
              </a:solidFill>
            </a:endParaRPr>
          </a:p>
        </p:txBody>
      </p:sp>
      <p:sp>
        <p:nvSpPr>
          <p:cNvPr id="7" name="Rectangle 5"/>
          <p:cNvSpPr>
            <a:spLocks noGrp="1"/>
          </p:cNvSpPr>
          <p:nvPr>
            <p:ph type="ftr" sz="quarter" idx="12"/>
          </p:nvPr>
        </p:nvSpPr>
        <p:spPr>
          <a:xfrm>
            <a:off x="1600200" y="6508750"/>
            <a:ext cx="3906838" cy="274638"/>
          </a:xfrm>
        </p:spPr>
        <p:txBody>
          <a:bodyPr/>
          <a:lstStyle>
            <a:lvl1pPr>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ondir un rectangle avec un coin diagonal 6"/>
          <p:cNvSpPr/>
          <p:nvPr/>
        </p:nvSpPr>
        <p:spPr>
          <a:xfrm>
            <a:off x="165100" y="147638"/>
            <a:ext cx="8810625" cy="6564312"/>
          </a:xfrm>
          <a:prstGeom prst="round2DiagRect">
            <a:avLst>
              <a:gd name="adj1" fmla="val 11807"/>
              <a:gd name="adj2" fmla="val 0"/>
            </a:avLst>
          </a:prstGeom>
          <a:solidFill>
            <a:schemeClr val="bg2">
              <a:shade val="50000"/>
              <a:alpha val="65000"/>
            </a:schemeClr>
          </a:solidFill>
          <a:ln w="11000" cap="rnd" cmpd="sng" algn="ctr">
            <a:solidFill>
              <a:schemeClr val="bg2">
                <a:tint val="78000"/>
                <a:satMod val="180000"/>
                <a:alpha val="88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b" anchorCtr="0" compatLnSpc="1">
            <a:prstTxWarp prst="textNoShape">
              <a:avLst/>
            </a:prstTxWarp>
            <a:normAutofit/>
          </a:bodyPr>
          <a:lstStyle/>
          <a:p>
            <a:pPr lvl="0"/>
            <a:r>
              <a:rPr lang="en-US" noProof="1" smtClean="0"/>
              <a:t>Click to edit Master title style</a:t>
            </a:r>
            <a:endParaRPr lang="en-US" smtClean="0"/>
          </a:p>
        </p:txBody>
      </p:sp>
      <p:sp>
        <p:nvSpPr>
          <p:cNvPr id="13" name="Text Placeholder 12"/>
          <p:cNvSpPr>
            <a:spLocks noGrp="1"/>
          </p:cNvSpPr>
          <p:nvPr>
            <p:ph type="body" idx="1"/>
          </p:nvPr>
        </p:nvSpPr>
        <p:spPr>
          <a:xfrm>
            <a:off x="457200" y="1646238"/>
            <a:ext cx="8229600" cy="4525962"/>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1" smtClean="0"/>
              <a:t>Click to edit Master text styles</a:t>
            </a:r>
            <a:endParaRPr lang="en-US" smtClean="0"/>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p>
          <a:p>
            <a:pPr lvl="4"/>
            <a:r>
              <a:rPr lang="en-US" smtClean="0"/>
              <a:t>Sixth level</a:t>
            </a:r>
          </a:p>
          <a:p>
            <a:pPr lvl="4"/>
            <a:r>
              <a:rPr lang="en-US" smtClean="0"/>
              <a:t>Seventh level</a:t>
            </a:r>
          </a:p>
          <a:p>
            <a:pPr lvl="4"/>
            <a:r>
              <a:rPr lang="en-US" smtClean="0"/>
              <a:t>Eighth level</a:t>
            </a:r>
          </a:p>
          <a:p>
            <a:pPr lvl="4"/>
            <a:r>
              <a:rPr lang="en-US" smtClean="0"/>
              <a:t>Ninth level</a:t>
            </a:r>
          </a:p>
        </p:txBody>
      </p:sp>
      <p:sp>
        <p:nvSpPr>
          <p:cNvPr id="14" name="Date Placeholder 13"/>
          <p:cNvSpPr>
            <a:spLocks noGrp="1"/>
          </p:cNvSpPr>
          <p:nvPr>
            <p:ph type="dt" sz="half" idx="2"/>
          </p:nvPr>
        </p:nvSpPr>
        <p:spPr>
          <a:xfrm>
            <a:off x="5562600" y="6400800"/>
            <a:ext cx="3001963" cy="274638"/>
          </a:xfrm>
          <a:prstGeom prst="rect">
            <a:avLst/>
          </a:prstGeom>
        </p:spPr>
        <p:txBody>
          <a:bodyPr vert="horz" wrap="square" lIns="91440" tIns="45720" rIns="91440" bIns="45720" numCol="1" anchor="t" anchorCtr="0" compatLnSpc="1">
            <a:prstTxWarp prst="textNoShape">
              <a:avLst/>
            </a:prstTxWarp>
          </a:bodyPr>
          <a:lstStyle>
            <a:lvl1pPr>
              <a:defRPr sz="1300">
                <a:solidFill>
                  <a:srgbClr val="B9BBB2"/>
                </a:solidFill>
                <a:latin typeface="Rockwell" pitchFamily="18" charset="0"/>
              </a:defRPr>
            </a:lvl1pPr>
          </a:lstStyle>
          <a:p>
            <a:fld id="{F5FE8656-0B0E-4CF9-83D1-896046E1DBF3}" type="datetime8">
              <a:rPr lang="en-US"/>
              <a:pPr/>
              <a:t>3/22/2011 6:22 AM</a:t>
            </a:fld>
            <a:endParaRPr lang="en-US" dirty="0"/>
          </a:p>
        </p:txBody>
      </p:sp>
      <p:sp>
        <p:nvSpPr>
          <p:cNvPr id="1030" name="Rectangle 2"/>
          <p:cNvSpPr>
            <a:spLocks noGrp="1"/>
          </p:cNvSpPr>
          <p:nvPr>
            <p:ph type="ftr" sz="quarter" idx="3"/>
          </p:nvPr>
        </p:nvSpPr>
        <p:spPr bwMode="auto">
          <a:xfrm>
            <a:off x="1600200" y="6400800"/>
            <a:ext cx="3906838" cy="274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300">
                <a:solidFill>
                  <a:srgbClr val="B9BBB2"/>
                </a:solidFill>
                <a:latin typeface="Rockwell" pitchFamily="18" charset="0"/>
              </a:defRPr>
            </a:lvl1pPr>
          </a:lstStyle>
          <a:p>
            <a:endParaRPr lang="en-US" dirty="0"/>
          </a:p>
        </p:txBody>
      </p:sp>
      <p:sp>
        <p:nvSpPr>
          <p:cNvPr id="23" name="Slide Number Placeholder 22"/>
          <p:cNvSpPr>
            <a:spLocks noGrp="1"/>
          </p:cNvSpPr>
          <p:nvPr>
            <p:ph type="sldNum" sz="quarter" idx="4"/>
          </p:nvPr>
        </p:nvSpPr>
        <p:spPr>
          <a:xfrm>
            <a:off x="8639175" y="6515100"/>
            <a:ext cx="463550" cy="273050"/>
          </a:xfrm>
          <a:prstGeom prst="rect">
            <a:avLst/>
          </a:prstGeom>
        </p:spPr>
        <p:txBody>
          <a:bodyPr vert="horz" wrap="square" lIns="91440" tIns="45720" rIns="91440" bIns="45720" numCol="1" anchor="ctr" anchorCtr="0" compatLnSpc="1">
            <a:prstTxWarp prst="textNoShape">
              <a:avLst/>
            </a:prstTxWarp>
          </a:bodyPr>
          <a:lstStyle>
            <a:lvl1pPr algn="r">
              <a:defRPr sz="1600">
                <a:solidFill>
                  <a:schemeClr val="accent1"/>
                </a:solidFill>
                <a:latin typeface="Rockwell" pitchFamily="18" charset="0"/>
              </a:defRPr>
            </a:lvl1pPr>
          </a:lstStyle>
          <a:p>
            <a:fld id="{E4BC3620-D576-4A3B-9D75-40725D39F913}" type="slidenum">
              <a:rPr lang="en-US"/>
              <a:pPr/>
              <a:t>‹#›</a:t>
            </a:fld>
            <a:r>
              <a:rPr lang="en-US" dirty="0"/>
              <a:t> </a:t>
            </a:r>
            <a:endParaRPr lang="en-US" b="1"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marL="342900" indent="-342900" algn="r" defTabSz="-13873163" rtl="0" eaLnBrk="0" fontAlgn="base" hangingPunct="0">
        <a:spcBef>
          <a:spcPct val="0"/>
        </a:spcBef>
        <a:spcAft>
          <a:spcPct val="0"/>
        </a:spcAft>
        <a:defRPr sz="4600" kern="1200">
          <a:solidFill>
            <a:srgbClr val="E7EACB"/>
          </a:solidFill>
          <a:effectLst>
            <a:outerShdw blurRad="38100" dist="38100" dir="2700000" algn="tl">
              <a:srgbClr val="FFFFFF"/>
            </a:outerShdw>
          </a:effectLst>
          <a:latin typeface="+mj-lt"/>
          <a:ea typeface="+mj-ea"/>
          <a:cs typeface="+mj-cs"/>
        </a:defRPr>
      </a:lvl1pPr>
      <a:lvl2pPr marL="3429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2pPr>
      <a:lvl3pPr marL="3429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3pPr>
      <a:lvl4pPr marL="3429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4pPr>
      <a:lvl5pPr marL="3429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5pPr>
      <a:lvl6pPr marL="8001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6pPr>
      <a:lvl7pPr marL="12573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7pPr>
      <a:lvl8pPr marL="17145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8pPr>
      <a:lvl9pPr marL="2171700" indent="-342900" algn="r" defTabSz="-13873163" rtl="0" eaLnBrk="0" fontAlgn="base" hangingPunct="0">
        <a:spcBef>
          <a:spcPct val="0"/>
        </a:spcBef>
        <a:spcAft>
          <a:spcPct val="0"/>
        </a:spcAft>
        <a:defRPr sz="4600">
          <a:solidFill>
            <a:srgbClr val="E7EACB"/>
          </a:solidFill>
          <a:effectLst>
            <a:outerShdw blurRad="38100" dist="38100" dir="2700000" algn="tl">
              <a:srgbClr val="FFFFFF"/>
            </a:outerShdw>
          </a:effectLst>
          <a:latin typeface="Rockwell" pitchFamily="18" charset="0"/>
        </a:defRPr>
      </a:lvl9pPr>
    </p:titleStyle>
    <p:bodyStyle>
      <a:lvl1pPr marL="342900" indent="-342900" algn="l" defTabSz="-13873163"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742950" indent="-285750" algn="l" defTabSz="-13873163"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1143000" indent="-228600" algn="l" defTabSz="-13873163"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600200" indent="-228600" algn="l" defTabSz="-13873163"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2057400" indent="-228600" algn="l" defTabSz="-13873163"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554480" indent="-173736" algn="l" rtl="0" latinLnBrk="0">
        <a:spcBef>
          <a:spcPts val="400"/>
        </a:spcBef>
        <a:buClr>
          <a:schemeClr val="accent4"/>
        </a:buClr>
        <a:buFont typeface="Wingdings 2"/>
        <a:buChar char=""/>
        <a:defRPr sz="1800" kern="1200" baseline="0">
          <a:solidFill>
            <a:schemeClr val="tx1"/>
          </a:solidFill>
          <a:latin typeface="+mn-lt"/>
          <a:ea typeface="+mn-ea"/>
          <a:cs typeface="+mn-cs"/>
        </a:defRPr>
      </a:lvl6pPr>
      <a:lvl7pPr marL="1737360" indent="-173736" algn="l" rtl="0" latinLnBrk="0">
        <a:spcBef>
          <a:spcPts val="400"/>
        </a:spcBef>
        <a:buClr>
          <a:schemeClr val="accent4"/>
        </a:buClr>
        <a:buFont typeface="Wingdings 2"/>
        <a:buChar char=""/>
        <a:defRPr sz="1600" kern="1200" baseline="0">
          <a:solidFill>
            <a:schemeClr val="tx1"/>
          </a:solidFill>
          <a:latin typeface="+mn-lt"/>
          <a:ea typeface="+mn-ea"/>
          <a:cs typeface="+mn-cs"/>
        </a:defRPr>
      </a:lvl7pPr>
      <a:lvl8pPr marL="1920240" indent="-173736" algn="l" rtl="0" latinLnBrk="0">
        <a:spcBef>
          <a:spcPts val="400"/>
        </a:spcBef>
        <a:buClr>
          <a:schemeClr val="accent4"/>
        </a:buClr>
        <a:buFont typeface="Wingdings 2"/>
        <a:buChar char=""/>
        <a:defRPr sz="1600" kern="1200" baseline="0">
          <a:solidFill>
            <a:schemeClr val="tx1"/>
          </a:solidFill>
          <a:latin typeface="+mn-lt"/>
          <a:ea typeface="+mn-ea"/>
          <a:cs typeface="+mn-cs"/>
        </a:defRPr>
      </a:lvl8pPr>
      <a:lvl9pPr marL="2148840" indent="-173736" algn="l" rtl="0" latinLnBrk="0">
        <a:spcBef>
          <a:spcPts val="400"/>
        </a:spcBef>
        <a:buClr>
          <a:schemeClr val="accent4"/>
        </a:buClr>
        <a:buFont typeface="Wingdings 2"/>
        <a:buChar char=""/>
        <a:defRPr sz="1600" kern="1200" baseline="0">
          <a:solidFill>
            <a:schemeClr val="tx1"/>
          </a:solidFill>
          <a:latin typeface="+mn-lt"/>
          <a:ea typeface="+mn-ea"/>
          <a:cs typeface="+mn-cs"/>
        </a:defRPr>
      </a:lvl9pPr>
    </p:bodyStyle>
    <p:otherStyle>
      <a:lvl1pPr marL="0" algn="l" rtl="0">
        <a:defRPr kern="1200">
          <a:solidFill>
            <a:schemeClr val="tx1"/>
          </a:solidFill>
          <a:latin typeface="+mn-lt"/>
          <a:ea typeface="+mn-ea"/>
          <a:cs typeface="+mn-cs"/>
        </a:defRPr>
      </a:lvl1pPr>
      <a:lvl2pPr marL="457200" algn="l" rtl="0">
        <a:defRPr kern="1200">
          <a:solidFill>
            <a:schemeClr val="tx1"/>
          </a:solidFill>
          <a:latin typeface="+mn-lt"/>
          <a:ea typeface="+mn-ea"/>
          <a:cs typeface="+mn-cs"/>
        </a:defRPr>
      </a:lvl2pPr>
      <a:lvl3pPr marL="914400" algn="l" rtl="0">
        <a:defRPr kern="1200">
          <a:solidFill>
            <a:schemeClr val="tx1"/>
          </a:solidFill>
          <a:latin typeface="+mn-lt"/>
          <a:ea typeface="+mn-ea"/>
          <a:cs typeface="+mn-cs"/>
        </a:defRPr>
      </a:lvl3pPr>
      <a:lvl4pPr marL="1371600" algn="l" rtl="0">
        <a:defRPr kern="1200">
          <a:solidFill>
            <a:schemeClr val="tx1"/>
          </a:solidFill>
          <a:latin typeface="+mn-lt"/>
          <a:ea typeface="+mn-ea"/>
          <a:cs typeface="+mn-cs"/>
        </a:defRPr>
      </a:lvl4pPr>
      <a:lvl5pPr marL="1828800" algn="l" rtl="0">
        <a:defRPr kern="1200">
          <a:solidFill>
            <a:schemeClr val="tx1"/>
          </a:solidFill>
          <a:latin typeface="+mn-lt"/>
          <a:ea typeface="+mn-ea"/>
          <a:cs typeface="+mn-cs"/>
        </a:defRPr>
      </a:lvl5pPr>
      <a:lvl6pPr marL="2286000" algn="l" rtl="0">
        <a:defRPr kern="1200">
          <a:solidFill>
            <a:schemeClr val="tx1"/>
          </a:solidFill>
          <a:latin typeface="+mn-lt"/>
          <a:ea typeface="+mn-ea"/>
          <a:cs typeface="+mn-cs"/>
        </a:defRPr>
      </a:lvl6pPr>
      <a:lvl7pPr marL="2743200" algn="l" rtl="0">
        <a:defRPr kern="1200">
          <a:solidFill>
            <a:schemeClr val="tx1"/>
          </a:solidFill>
          <a:latin typeface="+mn-lt"/>
          <a:ea typeface="+mn-ea"/>
          <a:cs typeface="+mn-cs"/>
        </a:defRPr>
      </a:lvl7pPr>
      <a:lvl8pPr marL="3200400" algn="l" rtl="0">
        <a:defRPr kern="1200">
          <a:solidFill>
            <a:schemeClr val="tx1"/>
          </a:solidFill>
          <a:latin typeface="+mn-lt"/>
          <a:ea typeface="+mn-ea"/>
          <a:cs typeface="+mn-cs"/>
        </a:defRPr>
      </a:lvl8pPr>
      <a:lvl9pPr marL="3657600" algn="l" rtl="0">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14.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5.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6.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7.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8.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9.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20.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21.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3.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24.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hemeOverride" Target="../theme/themeOverride25.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hemeOverride" Target="../theme/themeOverride26.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hemeOverride" Target="../theme/themeOverride27.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hemeOverride" Target="../theme/themeOverride28.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hemeOverride" Target="../theme/themeOverride30.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hemeOverride" Target="../theme/themeOverride3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762000"/>
            <a:ext cx="7772400" cy="1143000"/>
          </a:xfrm>
        </p:spPr>
        <p:txBody>
          <a:bodyPr anchor="ctr"/>
          <a:lstStyle/>
          <a:p>
            <a:pPr algn="ctr">
              <a:defRPr/>
            </a:pPr>
            <a:r>
              <a:rPr lang="en-US" dirty="0" smtClean="0"/>
              <a:t>Project Management</a:t>
            </a:r>
          </a:p>
        </p:txBody>
      </p:sp>
      <p:sp>
        <p:nvSpPr>
          <p:cNvPr id="4099" name="Rectangle 3"/>
          <p:cNvSpPr>
            <a:spLocks noGrp="1" noChangeArrowheads="1"/>
          </p:cNvSpPr>
          <p:nvPr>
            <p:ph type="subTitle" idx="1"/>
          </p:nvPr>
        </p:nvSpPr>
        <p:spPr>
          <a:xfrm>
            <a:off x="304800" y="5562600"/>
            <a:ext cx="1143000" cy="457200"/>
          </a:xfrm>
        </p:spPr>
        <p:txBody>
          <a:bodyPr>
            <a:normAutofit fontScale="25000" lnSpcReduction="20000"/>
          </a:bodyPr>
          <a:lstStyle/>
          <a:p>
            <a:pPr marL="342900" indent="-342900" algn="l">
              <a:defRPr/>
            </a:pPr>
            <a:endParaRPr lang="en-US" sz="2800" dirty="0" smtClean="0"/>
          </a:p>
          <a:p>
            <a:pPr marL="342900" indent="-342900" algn="l">
              <a:defRPr/>
            </a:pPr>
            <a:endParaRPr lang="en-US" sz="2800" dirty="0" smtClean="0"/>
          </a:p>
          <a:p>
            <a:pPr marL="342900" indent="-342900" algn="l">
              <a:defRPr/>
            </a:pPr>
            <a:endParaRPr lang="en-US" sz="2800" dirty="0" smtClean="0"/>
          </a:p>
          <a:p>
            <a:pPr marL="342900" indent="-342900" algn="l">
              <a:defRPr/>
            </a:pPr>
            <a:r>
              <a:rPr lang="en-US" dirty="0" smtClean="0"/>
              <a:t>March 23,2011</a:t>
            </a:r>
          </a:p>
        </p:txBody>
      </p:sp>
      <p:sp>
        <p:nvSpPr>
          <p:cNvPr id="4" name="TextBox 3"/>
          <p:cNvSpPr txBox="1"/>
          <p:nvPr/>
        </p:nvSpPr>
        <p:spPr>
          <a:xfrm>
            <a:off x="838200" y="3124201"/>
            <a:ext cx="7162800" cy="1169551"/>
          </a:xfrm>
          <a:prstGeom prst="rect">
            <a:avLst/>
          </a:prstGeom>
          <a:noFill/>
        </p:spPr>
        <p:txBody>
          <a:bodyPr wrap="square" rtlCol="0">
            <a:spAutoFit/>
          </a:bodyPr>
          <a:lstStyle/>
          <a:p>
            <a:r>
              <a:rPr lang="en-US" sz="2200" dirty="0" err="1" smtClean="0"/>
              <a:t>Inf</a:t>
            </a:r>
            <a:r>
              <a:rPr lang="en-US" sz="2200" dirty="0" smtClean="0"/>
              <a:t> Sys </a:t>
            </a:r>
            <a:r>
              <a:rPr lang="en-US" sz="2200" dirty="0" smtClean="0"/>
              <a:t>3810 Information Systems Analysis Spring 2011</a:t>
            </a:r>
          </a:p>
          <a:p>
            <a:pPr>
              <a:buFont typeface="Arial" pitchFamily="34" charset="0"/>
              <a:buChar char="•"/>
            </a:pPr>
            <a:r>
              <a:rPr lang="en-US" sz="2200" b="1" i="0" dirty="0" smtClean="0"/>
              <a:t> Understand Project Management principles</a:t>
            </a:r>
            <a:endParaRPr lang="en-US" sz="2200" dirty="0" smtClean="0"/>
          </a:p>
          <a:p>
            <a:r>
              <a:rPr lang="en-US" dirty="0" smtClean="0"/>
              <a:t> </a:t>
            </a:r>
            <a:endParaRPr lang="en-US" dirty="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defRPr/>
            </a:pPr>
            <a:r>
              <a:rPr lang="en-US" dirty="0" smtClean="0"/>
              <a:t>5 Project Stages/Processes</a:t>
            </a:r>
          </a:p>
        </p:txBody>
      </p:sp>
      <p:sp>
        <p:nvSpPr>
          <p:cNvPr id="25603" name="Rectangle 3"/>
          <p:cNvSpPr>
            <a:spLocks noGrp="1" noChangeArrowheads="1"/>
          </p:cNvSpPr>
          <p:nvPr>
            <p:ph idx="1"/>
          </p:nvPr>
        </p:nvSpPr>
        <p:spPr/>
        <p:txBody>
          <a:bodyPr/>
          <a:lstStyle/>
          <a:p>
            <a:pPr>
              <a:defRPr/>
            </a:pPr>
            <a:r>
              <a:rPr lang="en-US" dirty="0" smtClean="0"/>
              <a:t>Start Up / Initiating</a:t>
            </a:r>
          </a:p>
          <a:p>
            <a:pPr>
              <a:defRPr/>
            </a:pPr>
            <a:r>
              <a:rPr lang="en-US" dirty="0" smtClean="0"/>
              <a:t>Planning</a:t>
            </a:r>
          </a:p>
          <a:p>
            <a:pPr>
              <a:defRPr/>
            </a:pPr>
            <a:r>
              <a:rPr lang="en-US" dirty="0" smtClean="0"/>
              <a:t>Execution</a:t>
            </a:r>
          </a:p>
          <a:p>
            <a:pPr>
              <a:defRPr/>
            </a:pPr>
            <a:r>
              <a:rPr lang="en-US" dirty="0" smtClean="0"/>
              <a:t>Monitoring and Controlling</a:t>
            </a:r>
          </a:p>
          <a:p>
            <a:pPr>
              <a:defRPr/>
            </a:pPr>
            <a:r>
              <a:rPr lang="en-US" dirty="0" smtClean="0"/>
              <a:t>Close Down</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603">
                                            <p:txEl>
                                              <p:pRg st="4" end="4"/>
                                            </p:txEl>
                                          </p:spTgt>
                                        </p:tgtEl>
                                        <p:attrNameLst>
                                          <p:attrName>style.visibility</p:attrName>
                                        </p:attrNameLst>
                                      </p:cBhvr>
                                      <p:to>
                                        <p:strVal val="visible"/>
                                      </p:to>
                                    </p:set>
                                    <p:anim calcmode="lin" valueType="num">
                                      <p:cBhvr additive="base">
                                        <p:cTn id="31"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a:defRPr/>
            </a:pPr>
            <a:r>
              <a:rPr lang="en-US" dirty="0" smtClean="0"/>
              <a:t>Project to Development Relationship Model	</a:t>
            </a:r>
          </a:p>
        </p:txBody>
      </p:sp>
      <p:sp>
        <p:nvSpPr>
          <p:cNvPr id="27672" name="Line 24"/>
          <p:cNvSpPr>
            <a:spLocks noChangeShapeType="1"/>
          </p:cNvSpPr>
          <p:nvPr/>
        </p:nvSpPr>
        <p:spPr bwMode="auto">
          <a:xfrm>
            <a:off x="3048000" y="5334000"/>
            <a:ext cx="588963" cy="0"/>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73" name="Line 25"/>
          <p:cNvSpPr>
            <a:spLocks noChangeShapeType="1"/>
          </p:cNvSpPr>
          <p:nvPr/>
        </p:nvSpPr>
        <p:spPr bwMode="auto">
          <a:xfrm flipV="1">
            <a:off x="3643313" y="2436813"/>
            <a:ext cx="0" cy="2900362"/>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74" name="Line 26"/>
          <p:cNvSpPr>
            <a:spLocks noChangeShapeType="1"/>
          </p:cNvSpPr>
          <p:nvPr/>
        </p:nvSpPr>
        <p:spPr bwMode="auto">
          <a:xfrm flipH="1">
            <a:off x="3035300" y="2452688"/>
            <a:ext cx="614363" cy="2874962"/>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grpSp>
        <p:nvGrpSpPr>
          <p:cNvPr id="12294" name="Group 30"/>
          <p:cNvGrpSpPr>
            <a:grpSpLocks/>
          </p:cNvGrpSpPr>
          <p:nvPr/>
        </p:nvGrpSpPr>
        <p:grpSpPr bwMode="auto">
          <a:xfrm>
            <a:off x="2957513" y="2438400"/>
            <a:ext cx="615950" cy="2889250"/>
            <a:chOff x="1344" y="1536"/>
            <a:chExt cx="388" cy="1820"/>
          </a:xfrm>
        </p:grpSpPr>
        <p:sp>
          <p:nvSpPr>
            <p:cNvPr id="27675" name="Line 27"/>
            <p:cNvSpPr>
              <a:spLocks noChangeShapeType="1"/>
            </p:cNvSpPr>
            <p:nvPr/>
          </p:nvSpPr>
          <p:spPr bwMode="auto">
            <a:xfrm flipH="1">
              <a:off x="1345" y="1536"/>
              <a:ext cx="387" cy="0"/>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76" name="Line 28"/>
            <p:cNvSpPr>
              <a:spLocks noChangeShapeType="1"/>
            </p:cNvSpPr>
            <p:nvPr/>
          </p:nvSpPr>
          <p:spPr bwMode="auto">
            <a:xfrm flipH="1">
              <a:off x="1345" y="1545"/>
              <a:ext cx="387" cy="1811"/>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77" name="Line 29"/>
            <p:cNvSpPr>
              <a:spLocks noChangeShapeType="1"/>
            </p:cNvSpPr>
            <p:nvPr/>
          </p:nvSpPr>
          <p:spPr bwMode="auto">
            <a:xfrm>
              <a:off x="1344" y="1545"/>
              <a:ext cx="0" cy="1763"/>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grpSp>
      <p:sp>
        <p:nvSpPr>
          <p:cNvPr id="12295" name="Rectangle 31"/>
          <p:cNvSpPr>
            <a:spLocks noChangeArrowheads="1"/>
          </p:cNvSpPr>
          <p:nvPr/>
        </p:nvSpPr>
        <p:spPr bwMode="auto">
          <a:xfrm>
            <a:off x="2968625" y="2592388"/>
            <a:ext cx="631584" cy="243656"/>
          </a:xfrm>
          <a:prstGeom prst="rect">
            <a:avLst/>
          </a:prstGeom>
          <a:noFill/>
          <a:ln w="12700">
            <a:noFill/>
            <a:miter lim="800000"/>
            <a:headEnd/>
            <a:tailEnd/>
          </a:ln>
        </p:spPr>
        <p:txBody>
          <a:bodyPr wrap="none" lIns="90488" tIns="44450" rIns="90488" bIns="44450">
            <a:spAutoFit/>
          </a:bodyPr>
          <a:lstStyle/>
          <a:p>
            <a:r>
              <a:rPr lang="en-US" sz="1000" i="0" dirty="0" smtClean="0">
                <a:latin typeface="Times New Roman" pitchFamily="18" charset="0"/>
              </a:rPr>
              <a:t>Analysis</a:t>
            </a:r>
            <a:endParaRPr lang="en-US" sz="1000" i="0" dirty="0">
              <a:latin typeface="Times New Roman" pitchFamily="18" charset="0"/>
            </a:endParaRPr>
          </a:p>
        </p:txBody>
      </p:sp>
      <p:sp>
        <p:nvSpPr>
          <p:cNvPr id="12296" name="Rectangle 32"/>
          <p:cNvSpPr>
            <a:spLocks noChangeArrowheads="1"/>
          </p:cNvSpPr>
          <p:nvPr/>
        </p:nvSpPr>
        <p:spPr bwMode="auto">
          <a:xfrm>
            <a:off x="2886075" y="3432994"/>
            <a:ext cx="546626" cy="243656"/>
          </a:xfrm>
          <a:prstGeom prst="rect">
            <a:avLst/>
          </a:prstGeom>
          <a:noFill/>
          <a:ln w="12700">
            <a:noFill/>
            <a:miter lim="800000"/>
            <a:headEnd/>
            <a:tailEnd/>
          </a:ln>
        </p:spPr>
        <p:txBody>
          <a:bodyPr wrap="none" lIns="90488" tIns="44450" rIns="90488" bIns="44450">
            <a:spAutoFit/>
          </a:bodyPr>
          <a:lstStyle/>
          <a:p>
            <a:r>
              <a:rPr lang="en-US" sz="1000" i="0" dirty="0" smtClean="0">
                <a:latin typeface="Times New Roman" pitchFamily="18" charset="0"/>
              </a:rPr>
              <a:t>Design</a:t>
            </a:r>
            <a:endParaRPr lang="en-US" sz="1000" i="0" dirty="0">
              <a:latin typeface="Times New Roman" pitchFamily="18" charset="0"/>
            </a:endParaRPr>
          </a:p>
        </p:txBody>
      </p:sp>
      <p:sp>
        <p:nvSpPr>
          <p:cNvPr id="12297" name="Rectangle 33"/>
          <p:cNvSpPr>
            <a:spLocks noChangeArrowheads="1"/>
          </p:cNvSpPr>
          <p:nvPr/>
        </p:nvSpPr>
        <p:spPr bwMode="auto">
          <a:xfrm>
            <a:off x="3276600" y="4419600"/>
            <a:ext cx="914400" cy="243656"/>
          </a:xfrm>
          <a:prstGeom prst="rect">
            <a:avLst/>
          </a:prstGeom>
          <a:noFill/>
          <a:ln w="12700">
            <a:noFill/>
            <a:miter lim="800000"/>
            <a:headEnd/>
            <a:tailEnd/>
          </a:ln>
        </p:spPr>
        <p:txBody>
          <a:bodyPr wrap="square" lIns="90488" tIns="44450" rIns="90488" bIns="44450">
            <a:spAutoFit/>
          </a:bodyPr>
          <a:lstStyle/>
          <a:p>
            <a:r>
              <a:rPr lang="en-US" sz="1000" i="0" dirty="0" smtClean="0">
                <a:latin typeface="Times New Roman" pitchFamily="18" charset="0"/>
              </a:rPr>
              <a:t>Construction</a:t>
            </a:r>
            <a:endParaRPr lang="en-US" sz="1000" i="0" dirty="0">
              <a:latin typeface="Times New Roman" pitchFamily="18" charset="0"/>
            </a:endParaRPr>
          </a:p>
        </p:txBody>
      </p:sp>
      <p:sp>
        <p:nvSpPr>
          <p:cNvPr id="27682" name="Line 34"/>
          <p:cNvSpPr>
            <a:spLocks noChangeShapeType="1"/>
          </p:cNvSpPr>
          <p:nvPr/>
        </p:nvSpPr>
        <p:spPr bwMode="auto">
          <a:xfrm>
            <a:off x="4114800" y="2152650"/>
            <a:ext cx="2112963" cy="0"/>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83" name="Line 35"/>
          <p:cNvSpPr>
            <a:spLocks noChangeShapeType="1"/>
          </p:cNvSpPr>
          <p:nvPr/>
        </p:nvSpPr>
        <p:spPr bwMode="auto">
          <a:xfrm flipH="1">
            <a:off x="4114800" y="2590800"/>
            <a:ext cx="2133600" cy="0"/>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84" name="Line 36"/>
          <p:cNvSpPr>
            <a:spLocks noChangeShapeType="1"/>
          </p:cNvSpPr>
          <p:nvPr/>
        </p:nvSpPr>
        <p:spPr bwMode="auto">
          <a:xfrm flipH="1">
            <a:off x="4114799" y="2971800"/>
            <a:ext cx="2125663" cy="0"/>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85" name="Line 37"/>
          <p:cNvSpPr>
            <a:spLocks noChangeShapeType="1"/>
          </p:cNvSpPr>
          <p:nvPr/>
        </p:nvSpPr>
        <p:spPr bwMode="auto">
          <a:xfrm flipH="1">
            <a:off x="4191000" y="4978400"/>
            <a:ext cx="2049463" cy="0"/>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12302" name="Rectangle 38"/>
          <p:cNvSpPr>
            <a:spLocks noChangeArrowheads="1"/>
          </p:cNvSpPr>
          <p:nvPr/>
        </p:nvSpPr>
        <p:spPr bwMode="auto">
          <a:xfrm>
            <a:off x="4876800" y="2266950"/>
            <a:ext cx="1279197" cy="243656"/>
          </a:xfrm>
          <a:prstGeom prst="rect">
            <a:avLst/>
          </a:prstGeom>
          <a:noFill/>
          <a:ln w="12700">
            <a:noFill/>
            <a:miter lim="800000"/>
            <a:headEnd/>
            <a:tailEnd/>
          </a:ln>
        </p:spPr>
        <p:txBody>
          <a:bodyPr wrap="none" lIns="90488" tIns="44450" rIns="90488" bIns="44450">
            <a:spAutoFit/>
          </a:bodyPr>
          <a:lstStyle/>
          <a:p>
            <a:r>
              <a:rPr lang="en-US" sz="1000" b="1" i="0" dirty="0" smtClean="0">
                <a:latin typeface="Times New Roman" pitchFamily="18" charset="0"/>
              </a:rPr>
              <a:t>Start-Up / Initiating</a:t>
            </a:r>
            <a:endParaRPr lang="en-US" sz="1000" b="1" i="0" dirty="0">
              <a:latin typeface="Times New Roman" pitchFamily="18" charset="0"/>
            </a:endParaRPr>
          </a:p>
        </p:txBody>
      </p:sp>
      <p:sp>
        <p:nvSpPr>
          <p:cNvPr id="12303" name="Rectangle 39"/>
          <p:cNvSpPr>
            <a:spLocks noChangeArrowheads="1"/>
          </p:cNvSpPr>
          <p:nvPr/>
        </p:nvSpPr>
        <p:spPr bwMode="auto">
          <a:xfrm>
            <a:off x="5457825" y="2667000"/>
            <a:ext cx="665163" cy="241300"/>
          </a:xfrm>
          <a:prstGeom prst="rect">
            <a:avLst/>
          </a:prstGeom>
          <a:noFill/>
          <a:ln w="12700">
            <a:noFill/>
            <a:miter lim="800000"/>
            <a:headEnd/>
            <a:tailEnd/>
          </a:ln>
        </p:spPr>
        <p:txBody>
          <a:bodyPr wrap="none" lIns="90488" tIns="44450" rIns="90488" bIns="44450">
            <a:spAutoFit/>
          </a:bodyPr>
          <a:lstStyle/>
          <a:p>
            <a:r>
              <a:rPr lang="en-US" sz="1000" b="1" i="0" dirty="0">
                <a:latin typeface="Times New Roman" pitchFamily="18" charset="0"/>
              </a:rPr>
              <a:t>Planning</a:t>
            </a:r>
          </a:p>
        </p:txBody>
      </p:sp>
      <p:sp>
        <p:nvSpPr>
          <p:cNvPr id="12304" name="Rectangle 40"/>
          <p:cNvSpPr>
            <a:spLocks noChangeArrowheads="1"/>
          </p:cNvSpPr>
          <p:nvPr/>
        </p:nvSpPr>
        <p:spPr bwMode="auto">
          <a:xfrm>
            <a:off x="5457825" y="3352800"/>
            <a:ext cx="809518" cy="859210"/>
          </a:xfrm>
          <a:prstGeom prst="rect">
            <a:avLst/>
          </a:prstGeom>
          <a:noFill/>
          <a:ln w="12700">
            <a:noFill/>
            <a:miter lim="800000"/>
            <a:headEnd/>
            <a:tailEnd/>
          </a:ln>
        </p:spPr>
        <p:txBody>
          <a:bodyPr wrap="none" lIns="90488" tIns="44450" rIns="90488" bIns="44450">
            <a:spAutoFit/>
          </a:bodyPr>
          <a:lstStyle/>
          <a:p>
            <a:r>
              <a:rPr lang="en-US" sz="1000" b="1" i="0" dirty="0" smtClean="0">
                <a:latin typeface="Times New Roman" pitchFamily="18" charset="0"/>
              </a:rPr>
              <a:t>Execution</a:t>
            </a:r>
          </a:p>
          <a:p>
            <a:endParaRPr lang="en-US" sz="1000" b="1" i="0" dirty="0" smtClean="0">
              <a:latin typeface="Times New Roman" pitchFamily="18" charset="0"/>
            </a:endParaRPr>
          </a:p>
          <a:p>
            <a:r>
              <a:rPr lang="en-US" sz="1000" b="1" i="0" dirty="0" smtClean="0">
                <a:latin typeface="Times New Roman" pitchFamily="18" charset="0"/>
              </a:rPr>
              <a:t>Monitoring</a:t>
            </a:r>
          </a:p>
          <a:p>
            <a:endParaRPr lang="en-US" sz="1000" b="1" i="0" dirty="0" smtClean="0">
              <a:latin typeface="Times New Roman" pitchFamily="18" charset="0"/>
            </a:endParaRPr>
          </a:p>
          <a:p>
            <a:r>
              <a:rPr lang="en-US" sz="1000" b="1" i="0" dirty="0" smtClean="0">
                <a:latin typeface="Times New Roman" pitchFamily="18" charset="0"/>
              </a:rPr>
              <a:t>Controlling</a:t>
            </a:r>
            <a:endParaRPr lang="en-US" sz="1000" b="1" i="0" dirty="0">
              <a:latin typeface="Times New Roman" pitchFamily="18" charset="0"/>
            </a:endParaRPr>
          </a:p>
        </p:txBody>
      </p:sp>
      <p:sp>
        <p:nvSpPr>
          <p:cNvPr id="12305" name="Rectangle 41"/>
          <p:cNvSpPr>
            <a:spLocks noChangeArrowheads="1"/>
          </p:cNvSpPr>
          <p:nvPr/>
        </p:nvSpPr>
        <p:spPr bwMode="auto">
          <a:xfrm>
            <a:off x="5457825" y="5222875"/>
            <a:ext cx="838200" cy="241300"/>
          </a:xfrm>
          <a:prstGeom prst="rect">
            <a:avLst/>
          </a:prstGeom>
          <a:noFill/>
          <a:ln w="12700">
            <a:noFill/>
            <a:miter lim="800000"/>
            <a:headEnd/>
            <a:tailEnd/>
          </a:ln>
        </p:spPr>
        <p:txBody>
          <a:bodyPr wrap="none" lIns="90488" tIns="44450" rIns="90488" bIns="44450">
            <a:spAutoFit/>
          </a:bodyPr>
          <a:lstStyle/>
          <a:p>
            <a:r>
              <a:rPr lang="en-US" sz="1000" b="1" i="0" dirty="0">
                <a:latin typeface="Times New Roman" pitchFamily="18" charset="0"/>
              </a:rPr>
              <a:t>Close-Down</a:t>
            </a:r>
          </a:p>
        </p:txBody>
      </p:sp>
      <p:sp>
        <p:nvSpPr>
          <p:cNvPr id="27690" name="Line 42"/>
          <p:cNvSpPr>
            <a:spLocks noChangeShapeType="1"/>
          </p:cNvSpPr>
          <p:nvPr/>
        </p:nvSpPr>
        <p:spPr bwMode="auto">
          <a:xfrm flipV="1">
            <a:off x="4191000" y="5534022"/>
            <a:ext cx="2036763" cy="28577"/>
          </a:xfrm>
          <a:prstGeom prst="line">
            <a:avLst/>
          </a:prstGeom>
          <a:noFill/>
          <a:ln w="12700">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27691" name="Text Box 43"/>
          <p:cNvSpPr txBox="1">
            <a:spLocks noChangeArrowheads="1"/>
          </p:cNvSpPr>
          <p:nvPr/>
        </p:nvSpPr>
        <p:spPr bwMode="auto">
          <a:xfrm>
            <a:off x="2590800" y="1801813"/>
            <a:ext cx="990600" cy="457200"/>
          </a:xfrm>
          <a:prstGeom prst="rect">
            <a:avLst/>
          </a:prstGeom>
          <a:noFill/>
          <a:ln w="12700">
            <a:noFill/>
            <a:miter lim="800000"/>
            <a:headEnd/>
            <a:tailEnd/>
          </a:ln>
          <a:effectLst/>
        </p:spPr>
        <p:txBody>
          <a:bodyPr>
            <a:spAutoFit/>
          </a:bodyPr>
          <a:lstStyle/>
          <a:p>
            <a:pPr>
              <a:spcBef>
                <a:spcPct val="50000"/>
              </a:spcBef>
              <a:defRPr/>
            </a:pPr>
            <a:endParaRPr lang="en-US" dirty="0">
              <a:effectLst>
                <a:outerShdw blurRad="38100" dist="38100" dir="2700000" algn="tl">
                  <a:srgbClr val="000000"/>
                </a:outerShdw>
              </a:effectLst>
            </a:endParaRPr>
          </a:p>
        </p:txBody>
      </p:sp>
      <p:sp>
        <p:nvSpPr>
          <p:cNvPr id="27692" name="Text Box 44"/>
          <p:cNvSpPr txBox="1">
            <a:spLocks noChangeArrowheads="1"/>
          </p:cNvSpPr>
          <p:nvPr/>
        </p:nvSpPr>
        <p:spPr bwMode="auto">
          <a:xfrm>
            <a:off x="2190750" y="2041525"/>
            <a:ext cx="1447800" cy="244475"/>
          </a:xfrm>
          <a:prstGeom prst="rect">
            <a:avLst/>
          </a:prstGeom>
          <a:noFill/>
          <a:ln w="12700">
            <a:noFill/>
            <a:miter lim="800000"/>
            <a:headEnd/>
            <a:tailEnd/>
          </a:ln>
          <a:effectLst/>
        </p:spPr>
        <p:txBody>
          <a:bodyPr>
            <a:spAutoFit/>
          </a:bodyPr>
          <a:lstStyle/>
          <a:p>
            <a:pPr>
              <a:spcBef>
                <a:spcPct val="50000"/>
              </a:spcBef>
              <a:defRPr/>
            </a:pPr>
            <a:r>
              <a:rPr lang="en-US" sz="1000" dirty="0">
                <a:effectLst>
                  <a:outerShdw blurRad="38100" dist="38100" dir="2700000" algn="tl">
                    <a:srgbClr val="000000"/>
                  </a:outerShdw>
                </a:effectLst>
                <a:latin typeface="Times New Roman" pitchFamily="18" charset="0"/>
              </a:rPr>
              <a:t>Development Life Cycle</a:t>
            </a:r>
          </a:p>
        </p:txBody>
      </p:sp>
      <p:sp>
        <p:nvSpPr>
          <p:cNvPr id="27693" name="Text Box 45"/>
          <p:cNvSpPr txBox="1">
            <a:spLocks noChangeArrowheads="1"/>
          </p:cNvSpPr>
          <p:nvPr/>
        </p:nvSpPr>
        <p:spPr bwMode="auto">
          <a:xfrm>
            <a:off x="4038600" y="1752600"/>
            <a:ext cx="1447800" cy="244475"/>
          </a:xfrm>
          <a:prstGeom prst="rect">
            <a:avLst/>
          </a:prstGeom>
          <a:noFill/>
          <a:ln w="12700">
            <a:noFill/>
            <a:miter lim="800000"/>
            <a:headEnd/>
            <a:tailEnd/>
          </a:ln>
          <a:effectLst/>
        </p:spPr>
        <p:txBody>
          <a:bodyPr>
            <a:spAutoFit/>
          </a:bodyPr>
          <a:lstStyle/>
          <a:p>
            <a:pPr>
              <a:spcBef>
                <a:spcPct val="50000"/>
              </a:spcBef>
              <a:defRPr/>
            </a:pPr>
            <a:r>
              <a:rPr lang="en-US" sz="1000" dirty="0">
                <a:effectLst>
                  <a:outerShdw blurRad="38100" dist="38100" dir="2700000" algn="tl">
                    <a:srgbClr val="000000"/>
                  </a:outerShdw>
                </a:effectLst>
                <a:latin typeface="Times New Roman" pitchFamily="18" charset="0"/>
              </a:rPr>
              <a:t>PM </a:t>
            </a:r>
            <a:r>
              <a:rPr lang="en-US" sz="1000" dirty="0" smtClean="0">
                <a:effectLst>
                  <a:outerShdw blurRad="38100" dist="38100" dir="2700000" algn="tl">
                    <a:srgbClr val="000000"/>
                  </a:outerShdw>
                </a:effectLst>
                <a:latin typeface="Times New Roman" pitchFamily="18" charset="0"/>
              </a:rPr>
              <a:t>Stages / Processes</a:t>
            </a:r>
            <a:endParaRPr lang="en-US" sz="1000" dirty="0">
              <a:effectLst>
                <a:outerShdw blurRad="38100" dist="38100" dir="2700000" algn="tl">
                  <a:srgbClr val="000000"/>
                </a:outerShdw>
              </a:effectLst>
              <a:latin typeface="Times New Roman" pitchFamily="18" charset="0"/>
            </a:endParaRP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dirty="0" smtClean="0"/>
              <a:t>Roles of a Project Manager</a:t>
            </a:r>
          </a:p>
        </p:txBody>
      </p:sp>
      <p:sp>
        <p:nvSpPr>
          <p:cNvPr id="31747" name="Rectangle 3"/>
          <p:cNvSpPr>
            <a:spLocks noGrp="1" noChangeArrowheads="1"/>
          </p:cNvSpPr>
          <p:nvPr>
            <p:ph idx="1"/>
          </p:nvPr>
        </p:nvSpPr>
        <p:spPr/>
        <p:txBody>
          <a:bodyPr/>
          <a:lstStyle/>
          <a:p>
            <a:pPr>
              <a:defRPr/>
            </a:pPr>
            <a:r>
              <a:rPr lang="en-US" dirty="0" smtClean="0"/>
              <a:t>Coordinator</a:t>
            </a:r>
          </a:p>
          <a:p>
            <a:pPr>
              <a:defRPr/>
            </a:pPr>
            <a:r>
              <a:rPr lang="en-US" dirty="0" smtClean="0"/>
              <a:t>Communicator</a:t>
            </a:r>
          </a:p>
          <a:p>
            <a:pPr>
              <a:defRPr/>
            </a:pPr>
            <a:r>
              <a:rPr lang="en-US" dirty="0" smtClean="0"/>
              <a:t>Leader</a:t>
            </a:r>
          </a:p>
          <a:p>
            <a:pPr>
              <a:defRPr/>
            </a:pPr>
            <a:r>
              <a:rPr lang="en-US" dirty="0" smtClean="0"/>
              <a:t>Negotiator</a:t>
            </a:r>
          </a:p>
          <a:p>
            <a:pPr>
              <a:defRPr/>
            </a:pPr>
            <a:r>
              <a:rPr lang="en-US" dirty="0" smtClean="0"/>
              <a:t>Planner</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 calcmode="lin" valueType="num">
                                      <p:cBhvr additive="base">
                                        <p:cTn id="7"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anim calcmode="lin" valueType="num">
                                      <p:cBhvr additive="base">
                                        <p:cTn id="13"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anim calcmode="lin" valueType="num">
                                      <p:cBhvr additive="base">
                                        <p:cTn id="19" dur="5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47">
                                            <p:txEl>
                                              <p:pRg st="4" end="4"/>
                                            </p:txEl>
                                          </p:spTgt>
                                        </p:tgtEl>
                                        <p:attrNameLst>
                                          <p:attrName>style.visibility</p:attrName>
                                        </p:attrNameLst>
                                      </p:cBhvr>
                                      <p:to>
                                        <p:strVal val="visible"/>
                                      </p:to>
                                    </p:set>
                                    <p:anim calcmode="lin" valueType="num">
                                      <p:cBhvr additive="base">
                                        <p:cTn id="25" dur="500" fill="hold"/>
                                        <p:tgtEl>
                                          <p:spTgt spid="3174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a:defRPr/>
            </a:pPr>
            <a:r>
              <a:rPr lang="en-US" dirty="0" smtClean="0"/>
              <a:t>Project Management Functions</a:t>
            </a:r>
          </a:p>
        </p:txBody>
      </p:sp>
      <p:sp>
        <p:nvSpPr>
          <p:cNvPr id="23555" name="Rectangle 3"/>
          <p:cNvSpPr>
            <a:spLocks noGrp="1" noChangeArrowheads="1"/>
          </p:cNvSpPr>
          <p:nvPr>
            <p:ph idx="1"/>
          </p:nvPr>
        </p:nvSpPr>
        <p:spPr/>
        <p:txBody>
          <a:bodyPr/>
          <a:lstStyle/>
          <a:p>
            <a:pPr>
              <a:lnSpc>
                <a:spcPct val="80000"/>
              </a:lnSpc>
              <a:defRPr/>
            </a:pPr>
            <a:r>
              <a:rPr lang="en-US" sz="3000" dirty="0" smtClean="0"/>
              <a:t>Scope Management</a:t>
            </a:r>
          </a:p>
          <a:p>
            <a:pPr>
              <a:lnSpc>
                <a:spcPct val="80000"/>
              </a:lnSpc>
              <a:defRPr/>
            </a:pPr>
            <a:r>
              <a:rPr lang="en-US" sz="3000" dirty="0" smtClean="0"/>
              <a:t>Risk Management</a:t>
            </a:r>
          </a:p>
          <a:p>
            <a:pPr>
              <a:lnSpc>
                <a:spcPct val="80000"/>
              </a:lnSpc>
              <a:defRPr/>
            </a:pPr>
            <a:r>
              <a:rPr lang="en-US" sz="3000" dirty="0" smtClean="0"/>
              <a:t>Communications Management</a:t>
            </a:r>
          </a:p>
          <a:p>
            <a:pPr>
              <a:lnSpc>
                <a:spcPct val="80000"/>
              </a:lnSpc>
              <a:defRPr/>
            </a:pPr>
            <a:r>
              <a:rPr lang="en-US" sz="3000" dirty="0" smtClean="0"/>
              <a:t>Schedule Management</a:t>
            </a:r>
          </a:p>
          <a:p>
            <a:pPr>
              <a:lnSpc>
                <a:spcPct val="80000"/>
              </a:lnSpc>
              <a:defRPr/>
            </a:pPr>
            <a:r>
              <a:rPr lang="en-US" sz="3000" dirty="0" smtClean="0"/>
              <a:t>Human Resource Management</a:t>
            </a:r>
          </a:p>
          <a:p>
            <a:pPr>
              <a:lnSpc>
                <a:spcPct val="80000"/>
              </a:lnSpc>
              <a:defRPr/>
            </a:pPr>
            <a:r>
              <a:rPr lang="en-US" sz="3000" dirty="0" smtClean="0"/>
              <a:t>Quality Management</a:t>
            </a:r>
          </a:p>
          <a:p>
            <a:pPr>
              <a:lnSpc>
                <a:spcPct val="80000"/>
              </a:lnSpc>
              <a:defRPr/>
            </a:pPr>
            <a:r>
              <a:rPr lang="en-US" sz="3000" dirty="0" smtClean="0"/>
              <a:t>Cost Management</a:t>
            </a:r>
          </a:p>
          <a:p>
            <a:pPr>
              <a:lnSpc>
                <a:spcPct val="80000"/>
              </a:lnSpc>
              <a:defRPr/>
            </a:pPr>
            <a:r>
              <a:rPr lang="en-US" sz="3000" dirty="0" smtClean="0"/>
              <a:t>Procurement Management</a:t>
            </a:r>
          </a:p>
          <a:p>
            <a:pPr>
              <a:lnSpc>
                <a:spcPct val="80000"/>
              </a:lnSpc>
              <a:defRPr/>
            </a:pPr>
            <a:r>
              <a:rPr lang="en-US" sz="3000" dirty="0" smtClean="0"/>
              <a:t>Integration Management</a:t>
            </a:r>
          </a:p>
          <a:p>
            <a:pPr>
              <a:lnSpc>
                <a:spcPct val="80000"/>
              </a:lnSpc>
              <a:defRPr/>
            </a:pPr>
            <a:endParaRPr lang="en-US" sz="3000" dirty="0" smtClean="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55">
                                            <p:txEl>
                                              <p:pRg st="5" end="5"/>
                                            </p:txEl>
                                          </p:spTgt>
                                        </p:tgtEl>
                                        <p:attrNameLst>
                                          <p:attrName>style.visibility</p:attrName>
                                        </p:attrNameLst>
                                      </p:cBhvr>
                                      <p:to>
                                        <p:strVal val="visible"/>
                                      </p:to>
                                    </p:set>
                                    <p:anim calcmode="lin" valueType="num">
                                      <p:cBhvr additive="base">
                                        <p:cTn id="37"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5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3555">
                                            <p:txEl>
                                              <p:pRg st="6" end="6"/>
                                            </p:txEl>
                                          </p:spTgt>
                                        </p:tgtEl>
                                        <p:attrNameLst>
                                          <p:attrName>style.visibility</p:attrName>
                                        </p:attrNameLst>
                                      </p:cBhvr>
                                      <p:to>
                                        <p:strVal val="visible"/>
                                      </p:to>
                                    </p:set>
                                    <p:anim calcmode="lin" valueType="num">
                                      <p:cBhvr additive="base">
                                        <p:cTn id="43" dur="500" fill="hold"/>
                                        <p:tgtEl>
                                          <p:spTgt spid="2355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355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3555">
                                            <p:txEl>
                                              <p:pRg st="7" end="7"/>
                                            </p:txEl>
                                          </p:spTgt>
                                        </p:tgtEl>
                                        <p:attrNameLst>
                                          <p:attrName>style.visibility</p:attrName>
                                        </p:attrNameLst>
                                      </p:cBhvr>
                                      <p:to>
                                        <p:strVal val="visible"/>
                                      </p:to>
                                    </p:set>
                                    <p:anim calcmode="lin" valueType="num">
                                      <p:cBhvr additive="base">
                                        <p:cTn id="49" dur="500" fill="hold"/>
                                        <p:tgtEl>
                                          <p:spTgt spid="2355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355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3555">
                                            <p:txEl>
                                              <p:pRg st="8" end="8"/>
                                            </p:txEl>
                                          </p:spTgt>
                                        </p:tgtEl>
                                        <p:attrNameLst>
                                          <p:attrName>style.visibility</p:attrName>
                                        </p:attrNameLst>
                                      </p:cBhvr>
                                      <p:to>
                                        <p:strVal val="visible"/>
                                      </p:to>
                                    </p:set>
                                    <p:anim calcmode="lin" valueType="num">
                                      <p:cBhvr additive="base">
                                        <p:cTn id="55" dur="500" fill="hold"/>
                                        <p:tgtEl>
                                          <p:spTgt spid="23555">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355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defRPr/>
            </a:pPr>
            <a:r>
              <a:rPr lang="en-US" dirty="0" smtClean="0"/>
              <a:t>Scope Management	</a:t>
            </a:r>
          </a:p>
        </p:txBody>
      </p:sp>
      <p:sp>
        <p:nvSpPr>
          <p:cNvPr id="33795" name="Rectangle 3"/>
          <p:cNvSpPr>
            <a:spLocks noGrp="1" noChangeArrowheads="1"/>
          </p:cNvSpPr>
          <p:nvPr>
            <p:ph idx="1"/>
          </p:nvPr>
        </p:nvSpPr>
        <p:spPr/>
        <p:txBody>
          <a:bodyPr/>
          <a:lstStyle/>
          <a:p>
            <a:pPr>
              <a:buFont typeface="Monotype Sorts" pitchFamily="2" charset="2"/>
              <a:buNone/>
              <a:defRPr/>
            </a:pPr>
            <a:r>
              <a:rPr lang="en-US" dirty="0" smtClean="0"/>
              <a:t>Ensure that  the project includes all the work required, and only the work required, to complete the project successfully.</a:t>
            </a:r>
          </a:p>
          <a:p>
            <a:pPr>
              <a:buFont typeface="Monotype Sorts" pitchFamily="2" charset="2"/>
              <a:buNone/>
              <a:defRPr/>
            </a:pPr>
            <a:endParaRPr lang="en-US" dirty="0" smtClean="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defRPr/>
            </a:pPr>
            <a:r>
              <a:rPr lang="en-US" dirty="0" smtClean="0"/>
              <a:t>Scope</a:t>
            </a:r>
          </a:p>
        </p:txBody>
      </p:sp>
      <p:sp>
        <p:nvSpPr>
          <p:cNvPr id="73731" name="Rectangle 3"/>
          <p:cNvSpPr>
            <a:spLocks noGrp="1" noChangeArrowheads="1"/>
          </p:cNvSpPr>
          <p:nvPr>
            <p:ph idx="1"/>
          </p:nvPr>
        </p:nvSpPr>
        <p:spPr/>
        <p:txBody>
          <a:bodyPr/>
          <a:lstStyle/>
          <a:p>
            <a:pPr>
              <a:buFont typeface="Monotype Sorts" pitchFamily="2" charset="2"/>
              <a:buNone/>
              <a:defRPr/>
            </a:pPr>
            <a:r>
              <a:rPr lang="en-US" dirty="0" smtClean="0"/>
              <a:t>Have you or can you develop a 3 Sentence Scope Statement for your project.</a:t>
            </a:r>
          </a:p>
          <a:p>
            <a:pPr>
              <a:buFont typeface="Monotype Sorts" pitchFamily="2" charset="2"/>
              <a:buNone/>
              <a:defRPr/>
            </a:pPr>
            <a:endParaRPr lang="en-US" dirty="0" smtClean="0"/>
          </a:p>
          <a:p>
            <a:pPr>
              <a:buFont typeface="Monotype Sorts" pitchFamily="2" charset="2"/>
              <a:buNone/>
              <a:defRPr/>
            </a:pPr>
            <a:r>
              <a:rPr lang="en-US" dirty="0" smtClean="0"/>
              <a:t>If not, what do you need to complete one?</a:t>
            </a:r>
          </a:p>
          <a:p>
            <a:pPr>
              <a:defRPr/>
            </a:pPr>
            <a:endParaRPr lang="en-US"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defRPr/>
            </a:pPr>
            <a:r>
              <a:rPr lang="en-US" dirty="0" smtClean="0"/>
              <a:t>Change Control	</a:t>
            </a:r>
          </a:p>
        </p:txBody>
      </p:sp>
      <p:sp>
        <p:nvSpPr>
          <p:cNvPr id="35843" name="Rectangle 3"/>
          <p:cNvSpPr>
            <a:spLocks noGrp="1" noChangeArrowheads="1"/>
          </p:cNvSpPr>
          <p:nvPr>
            <p:ph idx="1"/>
          </p:nvPr>
        </p:nvSpPr>
        <p:spPr/>
        <p:txBody>
          <a:bodyPr/>
          <a:lstStyle/>
          <a:p>
            <a:pPr>
              <a:defRPr/>
            </a:pPr>
            <a:r>
              <a:rPr lang="en-US" dirty="0" smtClean="0"/>
              <a:t>Ensure that changes are agreed upon.</a:t>
            </a:r>
          </a:p>
          <a:p>
            <a:pPr>
              <a:defRPr/>
            </a:pPr>
            <a:r>
              <a:rPr lang="en-US" dirty="0" smtClean="0"/>
              <a:t>Determine when scope change is desired/has occurred.</a:t>
            </a:r>
          </a:p>
          <a:p>
            <a:pPr>
              <a:defRPr/>
            </a:pPr>
            <a:r>
              <a:rPr lang="en-US" dirty="0" smtClean="0"/>
              <a:t>Managing the change through all other processes (schedule, cost, quality).</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anim calcmode="lin" valueType="num">
                                      <p:cBhvr additive="base">
                                        <p:cTn id="7"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anim calcmode="lin" valueType="num">
                                      <p:cBhvr additive="base">
                                        <p:cTn id="13"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8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defRPr/>
            </a:pPr>
            <a:r>
              <a:rPr lang="en-US" dirty="0" smtClean="0"/>
              <a:t>Risk Management</a:t>
            </a:r>
          </a:p>
        </p:txBody>
      </p:sp>
      <p:sp>
        <p:nvSpPr>
          <p:cNvPr id="37891" name="Rectangle 3"/>
          <p:cNvSpPr>
            <a:spLocks noGrp="1" noChangeArrowheads="1"/>
          </p:cNvSpPr>
          <p:nvPr>
            <p:ph idx="1"/>
          </p:nvPr>
        </p:nvSpPr>
        <p:spPr/>
        <p:txBody>
          <a:bodyPr/>
          <a:lstStyle/>
          <a:p>
            <a:pPr>
              <a:buFont typeface="Monotype Sorts" pitchFamily="2" charset="2"/>
              <a:buNone/>
              <a:defRPr/>
            </a:pPr>
            <a:r>
              <a:rPr lang="en-US" sz="2800" dirty="0" smtClean="0"/>
              <a:t>The process of identifying, analyzing, and responding to project  risk.</a:t>
            </a:r>
          </a:p>
          <a:p>
            <a:pPr>
              <a:buFont typeface="Monotype Sorts" pitchFamily="2" charset="2"/>
              <a:buNone/>
              <a:defRPr/>
            </a:pPr>
            <a:endParaRPr lang="en-US" sz="2800" dirty="0" smtClean="0"/>
          </a:p>
          <a:p>
            <a:pPr>
              <a:buFont typeface="Monotype Sorts" pitchFamily="2" charset="2"/>
              <a:buNone/>
              <a:defRPr/>
            </a:pPr>
            <a:r>
              <a:rPr lang="en-US" sz="2800" dirty="0" smtClean="0"/>
              <a:t>Risk is an uncertain event or condition that  will have an effect on the project.  It has a cause and an effect and a consequence to cost, schedule, or quality.</a:t>
            </a:r>
          </a:p>
          <a:p>
            <a:pPr>
              <a:buFont typeface="Monotype Sorts" pitchFamily="2" charset="2"/>
              <a:buNone/>
              <a:defRPr/>
            </a:pPr>
            <a:endParaRPr lang="en-US" sz="2800" dirty="0" smtClean="0"/>
          </a:p>
          <a:p>
            <a:pPr>
              <a:buFont typeface="Monotype Sorts" pitchFamily="2" charset="2"/>
              <a:buNone/>
              <a:defRPr/>
            </a:pPr>
            <a:r>
              <a:rPr lang="en-US" sz="2800" dirty="0" smtClean="0"/>
              <a:t>What is the biggest risk on your project?</a:t>
            </a:r>
          </a:p>
          <a:p>
            <a:pPr>
              <a:buFont typeface="Monotype Sorts" pitchFamily="2" charset="2"/>
              <a:buNone/>
              <a:defRPr/>
            </a:pPr>
            <a:endParaRPr lang="en-US" sz="2800" dirty="0" smtClean="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anim calcmode="lin" valueType="num">
                                      <p:cBhvr additive="base">
                                        <p:cTn id="7"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4" end="4"/>
                                            </p:txEl>
                                          </p:spTgt>
                                        </p:tgtEl>
                                        <p:attrNameLst>
                                          <p:attrName>style.visibility</p:attrName>
                                        </p:attrNameLst>
                                      </p:cBhvr>
                                      <p:to>
                                        <p:strVal val="visible"/>
                                      </p:to>
                                    </p:set>
                                    <p:anim calcmode="lin" valueType="num">
                                      <p:cBhvr additive="base">
                                        <p:cTn id="13" dur="500" fill="hold"/>
                                        <p:tgtEl>
                                          <p:spTgt spid="37891">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a:defRPr/>
            </a:pPr>
            <a:r>
              <a:rPr lang="en-US" dirty="0" smtClean="0"/>
              <a:t>Communications  Management</a:t>
            </a:r>
          </a:p>
        </p:txBody>
      </p:sp>
      <p:sp>
        <p:nvSpPr>
          <p:cNvPr id="39939" name="Rectangle 3"/>
          <p:cNvSpPr>
            <a:spLocks noGrp="1" noChangeArrowheads="1"/>
          </p:cNvSpPr>
          <p:nvPr>
            <p:ph idx="1"/>
          </p:nvPr>
        </p:nvSpPr>
        <p:spPr/>
        <p:txBody>
          <a:bodyPr/>
          <a:lstStyle/>
          <a:p>
            <a:pPr>
              <a:buFont typeface="Monotype Sorts" pitchFamily="2" charset="2"/>
              <a:buNone/>
              <a:defRPr/>
            </a:pPr>
            <a:r>
              <a:rPr lang="en-US" sz="2800" dirty="0" smtClean="0"/>
              <a:t>Ensure the timely and appropriate  generation, collection, dissemination, storage, and ultimate disposition of project information.</a:t>
            </a:r>
          </a:p>
          <a:p>
            <a:pPr>
              <a:buFont typeface="Monotype Sorts" pitchFamily="2" charset="2"/>
              <a:buNone/>
              <a:defRPr/>
            </a:pPr>
            <a:endParaRPr lang="en-US" sz="2800" dirty="0" smtClean="0"/>
          </a:p>
          <a:p>
            <a:pPr>
              <a:buFont typeface="Monotype Sorts" pitchFamily="2" charset="2"/>
              <a:buNone/>
              <a:defRPr/>
            </a:pPr>
            <a:r>
              <a:rPr lang="en-US" sz="2800" dirty="0" smtClean="0"/>
              <a:t>Who needs to know what?  When do they need to know it?  How will it be communicated and by Whom?</a:t>
            </a:r>
          </a:p>
          <a:p>
            <a:pPr>
              <a:buFont typeface="Monotype Sorts" pitchFamily="2" charset="2"/>
              <a:buNone/>
              <a:defRPr/>
            </a:pPr>
            <a:endParaRPr lang="en-US" sz="2800" dirty="0" smtClean="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 calcmode="lin" valueType="num">
                                      <p:cBhvr additive="base">
                                        <p:cTn id="7"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fontScale="90000"/>
          </a:bodyPr>
          <a:lstStyle/>
          <a:p>
            <a:pPr>
              <a:defRPr/>
            </a:pPr>
            <a:r>
              <a:rPr lang="en-US" dirty="0" smtClean="0"/>
              <a:t>Communications Management</a:t>
            </a:r>
          </a:p>
        </p:txBody>
      </p:sp>
      <p:sp>
        <p:nvSpPr>
          <p:cNvPr id="80899" name="Rectangle 3"/>
          <p:cNvSpPr>
            <a:spLocks noGrp="1" noChangeArrowheads="1"/>
          </p:cNvSpPr>
          <p:nvPr>
            <p:ph idx="1"/>
          </p:nvPr>
        </p:nvSpPr>
        <p:spPr/>
        <p:txBody>
          <a:bodyPr/>
          <a:lstStyle/>
          <a:p>
            <a:pPr>
              <a:buFont typeface="Monotype Sorts" pitchFamily="2" charset="2"/>
              <a:buNone/>
              <a:defRPr/>
            </a:pPr>
            <a:r>
              <a:rPr lang="en-US" dirty="0" smtClean="0"/>
              <a:t>What is your communication plan?  </a:t>
            </a:r>
          </a:p>
          <a:p>
            <a:pPr>
              <a:buFont typeface="Monotype Sorts" pitchFamily="2" charset="2"/>
              <a:buNone/>
              <a:defRPr/>
            </a:pPr>
            <a:endParaRPr lang="en-US" dirty="0" smtClean="0"/>
          </a:p>
          <a:p>
            <a:pPr>
              <a:buFont typeface="Monotype Sorts" pitchFamily="2" charset="2"/>
              <a:buNone/>
              <a:defRPr/>
            </a:pPr>
            <a:r>
              <a:rPr lang="en-US" dirty="0" smtClean="0"/>
              <a:t>What is the Frequency/Method/Content of communication with </a:t>
            </a:r>
          </a:p>
          <a:p>
            <a:pPr>
              <a:defRPr/>
            </a:pPr>
            <a:r>
              <a:rPr lang="en-US" dirty="0" smtClean="0"/>
              <a:t>Dr. Sauter?  </a:t>
            </a:r>
          </a:p>
          <a:p>
            <a:pPr>
              <a:defRPr/>
            </a:pPr>
            <a:r>
              <a:rPr lang="en-US" dirty="0" smtClean="0"/>
              <a:t>The Customer?  </a:t>
            </a:r>
          </a:p>
          <a:p>
            <a:pPr>
              <a:defRPr/>
            </a:pPr>
            <a:r>
              <a:rPr lang="en-US" dirty="0" smtClean="0"/>
              <a:t>Each other?</a:t>
            </a:r>
          </a:p>
          <a:p>
            <a:pPr>
              <a:defRPr/>
            </a:pPr>
            <a:endParaRPr lang="en-US"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en-US" dirty="0" smtClean="0"/>
              <a:t>Introduction </a:t>
            </a:r>
          </a:p>
        </p:txBody>
      </p:sp>
      <p:sp>
        <p:nvSpPr>
          <p:cNvPr id="6147" name="Rectangle 3"/>
          <p:cNvSpPr>
            <a:spLocks noGrp="1" noChangeArrowheads="1"/>
          </p:cNvSpPr>
          <p:nvPr>
            <p:ph idx="1"/>
          </p:nvPr>
        </p:nvSpPr>
        <p:spPr/>
        <p:txBody>
          <a:bodyPr/>
          <a:lstStyle/>
          <a:p>
            <a:pPr>
              <a:buFont typeface="Monotype Sorts" pitchFamily="2" charset="2"/>
              <a:buNone/>
              <a:defRPr/>
            </a:pPr>
            <a:r>
              <a:rPr lang="en-US" dirty="0" smtClean="0"/>
              <a:t>Sharyn Lemmons, PMP</a:t>
            </a:r>
          </a:p>
          <a:p>
            <a:pPr>
              <a:buNone/>
            </a:pPr>
            <a:r>
              <a:rPr lang="en-US" sz="1200" dirty="0" smtClean="0"/>
              <a:t>          Senior Business Continuity / Disaster Recovery Planner</a:t>
            </a:r>
          </a:p>
          <a:p>
            <a:pPr>
              <a:buNone/>
            </a:pPr>
            <a:r>
              <a:rPr lang="en-US" sz="1200" dirty="0" smtClean="0"/>
              <a:t>          Express Scripts, Inc.</a:t>
            </a:r>
          </a:p>
          <a:p>
            <a:pPr>
              <a:buNone/>
              <a:defRPr/>
            </a:pPr>
            <a:endParaRPr lang="en-US" sz="1200" dirty="0" smtClean="0"/>
          </a:p>
          <a:p>
            <a:pPr>
              <a:buFont typeface="Monotype Sorts" pitchFamily="2" charset="2"/>
              <a:buNone/>
              <a:defRPr/>
            </a:pPr>
            <a:r>
              <a:rPr lang="en-US" dirty="0" smtClean="0"/>
              <a:t>Gary Obernuefemann</a:t>
            </a:r>
          </a:p>
          <a:p>
            <a:pPr>
              <a:buNone/>
              <a:defRPr/>
            </a:pPr>
            <a:r>
              <a:rPr lang="en-US" sz="1200" dirty="0" smtClean="0"/>
              <a:t>	Business Consultant IV</a:t>
            </a:r>
          </a:p>
          <a:p>
            <a:pPr>
              <a:buNone/>
              <a:defRPr/>
            </a:pPr>
            <a:r>
              <a:rPr lang="en-US" sz="1200" dirty="0" smtClean="0"/>
              <a:t>	HP</a:t>
            </a:r>
          </a:p>
          <a:p>
            <a:pPr>
              <a:buFont typeface="Monotype Sorts" pitchFamily="2" charset="2"/>
              <a:buNone/>
              <a:defRPr/>
            </a:pPr>
            <a:r>
              <a:rPr lang="en-US" dirty="0" smtClean="0"/>
              <a:t>	</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defRPr/>
            </a:pPr>
            <a:r>
              <a:rPr lang="en-US" dirty="0" smtClean="0"/>
              <a:t>Schedule Management</a:t>
            </a:r>
          </a:p>
        </p:txBody>
      </p:sp>
      <p:sp>
        <p:nvSpPr>
          <p:cNvPr id="41987" name="Rectangle 3"/>
          <p:cNvSpPr>
            <a:spLocks noGrp="1" noChangeArrowheads="1"/>
          </p:cNvSpPr>
          <p:nvPr>
            <p:ph idx="1"/>
          </p:nvPr>
        </p:nvSpPr>
        <p:spPr/>
        <p:txBody>
          <a:bodyPr/>
          <a:lstStyle/>
          <a:p>
            <a:pPr>
              <a:buFont typeface="Monotype Sorts" pitchFamily="2" charset="2"/>
              <a:buNone/>
              <a:defRPr/>
            </a:pPr>
            <a:r>
              <a:rPr lang="en-US" sz="2800" dirty="0" smtClean="0"/>
              <a:t>Ensure the timely completion of the project.</a:t>
            </a:r>
          </a:p>
          <a:p>
            <a:pPr>
              <a:defRPr/>
            </a:pPr>
            <a:r>
              <a:rPr lang="en-US" sz="2800" dirty="0" smtClean="0"/>
              <a:t>Identify the specific activities that must be performed to meet deliverables.</a:t>
            </a:r>
          </a:p>
          <a:p>
            <a:pPr>
              <a:defRPr/>
            </a:pPr>
            <a:r>
              <a:rPr lang="en-US" sz="2800" dirty="0" smtClean="0"/>
              <a:t>Document dependencies</a:t>
            </a:r>
          </a:p>
          <a:p>
            <a:pPr>
              <a:defRPr/>
            </a:pPr>
            <a:r>
              <a:rPr lang="en-US" sz="2800" dirty="0" smtClean="0"/>
              <a:t>Estimate the time to complete an activity</a:t>
            </a:r>
          </a:p>
          <a:p>
            <a:pPr>
              <a:defRPr/>
            </a:pPr>
            <a:r>
              <a:rPr lang="en-US" sz="2800" dirty="0" smtClean="0"/>
              <a:t>Schedule development (start and end dates)</a:t>
            </a:r>
          </a:p>
          <a:p>
            <a:pPr>
              <a:defRPr/>
            </a:pPr>
            <a:r>
              <a:rPr lang="en-US" sz="2800" dirty="0" smtClean="0"/>
              <a:t>Schedule control</a:t>
            </a:r>
          </a:p>
          <a:p>
            <a:pPr>
              <a:defRPr/>
            </a:pPr>
            <a:endParaRPr lang="en-US" sz="2800" dirty="0" smtClean="0"/>
          </a:p>
          <a:p>
            <a:pPr>
              <a:buFont typeface="Monotype Sorts" pitchFamily="2" charset="2"/>
              <a:buNone/>
              <a:defRPr/>
            </a:pPr>
            <a:r>
              <a:rPr lang="en-US" sz="2800" dirty="0" smtClean="0"/>
              <a:t>What is the Critical Path/Milestones for your class project?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 calcmode="lin" valueType="num">
                                      <p:cBhvr additive="base">
                                        <p:cTn id="7"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2" end="2"/>
                                            </p:txEl>
                                          </p:spTgt>
                                        </p:tgtEl>
                                        <p:attrNameLst>
                                          <p:attrName>style.visibility</p:attrName>
                                        </p:attrNameLst>
                                      </p:cBhvr>
                                      <p:to>
                                        <p:strVal val="visible"/>
                                      </p:to>
                                    </p:set>
                                    <p:anim calcmode="lin" valueType="num">
                                      <p:cBhvr additive="base">
                                        <p:cTn id="13"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anim calcmode="lin" valueType="num">
                                      <p:cBhvr additive="base">
                                        <p:cTn id="19" dur="500" fill="hold"/>
                                        <p:tgtEl>
                                          <p:spTgt spid="4198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87">
                                            <p:txEl>
                                              <p:pRg st="4" end="4"/>
                                            </p:txEl>
                                          </p:spTgt>
                                        </p:tgtEl>
                                        <p:attrNameLst>
                                          <p:attrName>style.visibility</p:attrName>
                                        </p:attrNameLst>
                                      </p:cBhvr>
                                      <p:to>
                                        <p:strVal val="visible"/>
                                      </p:to>
                                    </p:set>
                                    <p:anim calcmode="lin" valueType="num">
                                      <p:cBhvr additive="base">
                                        <p:cTn id="25" dur="500" fill="hold"/>
                                        <p:tgtEl>
                                          <p:spTgt spid="4198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9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987">
                                            <p:txEl>
                                              <p:pRg st="5" end="5"/>
                                            </p:txEl>
                                          </p:spTgt>
                                        </p:tgtEl>
                                        <p:attrNameLst>
                                          <p:attrName>style.visibility</p:attrName>
                                        </p:attrNameLst>
                                      </p:cBhvr>
                                      <p:to>
                                        <p:strVal val="visible"/>
                                      </p:to>
                                    </p:set>
                                    <p:anim calcmode="lin" valueType="num">
                                      <p:cBhvr additive="base">
                                        <p:cTn id="31" dur="500" fill="hold"/>
                                        <p:tgtEl>
                                          <p:spTgt spid="4198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9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987">
                                            <p:txEl>
                                              <p:pRg st="7" end="7"/>
                                            </p:txEl>
                                          </p:spTgt>
                                        </p:tgtEl>
                                        <p:attrNameLst>
                                          <p:attrName>style.visibility</p:attrName>
                                        </p:attrNameLst>
                                      </p:cBhvr>
                                      <p:to>
                                        <p:strVal val="visible"/>
                                      </p:to>
                                    </p:set>
                                    <p:anim calcmode="lin" valueType="num">
                                      <p:cBhvr additive="base">
                                        <p:cTn id="37" dur="500" fill="hold"/>
                                        <p:tgtEl>
                                          <p:spTgt spid="4198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198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defRPr/>
            </a:pPr>
            <a:r>
              <a:rPr lang="en-US" dirty="0" smtClean="0"/>
              <a:t>Schedule Management</a:t>
            </a:r>
          </a:p>
        </p:txBody>
      </p:sp>
      <p:sp>
        <p:nvSpPr>
          <p:cNvPr id="82947" name="Rectangle 3"/>
          <p:cNvSpPr>
            <a:spLocks noGrp="1" noChangeArrowheads="1"/>
          </p:cNvSpPr>
          <p:nvPr>
            <p:ph idx="1"/>
          </p:nvPr>
        </p:nvSpPr>
        <p:spPr/>
        <p:txBody>
          <a:bodyPr/>
          <a:lstStyle/>
          <a:p>
            <a:pPr>
              <a:buFont typeface="Monotype Sorts" pitchFamily="2" charset="2"/>
              <a:buNone/>
              <a:defRPr/>
            </a:pPr>
            <a:r>
              <a:rPr lang="en-US" dirty="0" smtClean="0"/>
              <a:t>When is your next deliverable due to Dr. Sauter?  The customer?</a:t>
            </a:r>
          </a:p>
          <a:p>
            <a:pPr>
              <a:buFont typeface="Monotype Sorts" pitchFamily="2" charset="2"/>
              <a:buNone/>
              <a:defRPr/>
            </a:pPr>
            <a:r>
              <a:rPr lang="en-US" dirty="0" smtClean="0"/>
              <a:t>When is your final delivery due to Dr. Sauter?  The customer?</a:t>
            </a:r>
          </a:p>
          <a:p>
            <a:pPr>
              <a:buFont typeface="Monotype Sorts" pitchFamily="2" charset="2"/>
              <a:buNone/>
              <a:defRPr/>
            </a:pPr>
            <a:r>
              <a:rPr lang="en-US" dirty="0" smtClean="0"/>
              <a:t>What is your critical path and who is on it?</a:t>
            </a:r>
          </a:p>
          <a:p>
            <a:pPr>
              <a:defRPr/>
            </a:pPr>
            <a:endParaRPr lang="en-US"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pPr>
              <a:defRPr/>
            </a:pPr>
            <a:r>
              <a:rPr lang="en-US" dirty="0" smtClean="0"/>
              <a:t>Human Resource Management	</a:t>
            </a:r>
          </a:p>
        </p:txBody>
      </p:sp>
      <p:sp>
        <p:nvSpPr>
          <p:cNvPr id="46083" name="Rectangle 3"/>
          <p:cNvSpPr>
            <a:spLocks noGrp="1" noChangeArrowheads="1"/>
          </p:cNvSpPr>
          <p:nvPr>
            <p:ph idx="1"/>
          </p:nvPr>
        </p:nvSpPr>
        <p:spPr/>
        <p:txBody>
          <a:bodyPr/>
          <a:lstStyle/>
          <a:p>
            <a:pPr>
              <a:buFont typeface="Monotype Sorts" pitchFamily="2" charset="2"/>
              <a:buNone/>
              <a:defRPr/>
            </a:pPr>
            <a:r>
              <a:rPr lang="en-US" dirty="0" smtClean="0"/>
              <a:t>Make the most effective use of the people involved in the project.</a:t>
            </a:r>
          </a:p>
          <a:p>
            <a:pPr>
              <a:defRPr/>
            </a:pPr>
            <a:r>
              <a:rPr lang="en-US" dirty="0" smtClean="0"/>
              <a:t>Planning</a:t>
            </a:r>
          </a:p>
          <a:p>
            <a:pPr>
              <a:defRPr/>
            </a:pPr>
            <a:r>
              <a:rPr lang="en-US" dirty="0" smtClean="0"/>
              <a:t>Acquisition</a:t>
            </a:r>
          </a:p>
          <a:p>
            <a:pPr>
              <a:defRPr/>
            </a:pPr>
            <a:r>
              <a:rPr lang="en-US" dirty="0" smtClean="0"/>
              <a:t>Development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anim calcmode="lin" valueType="num">
                                      <p:cBhvr additive="base">
                                        <p:cTn id="7"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anim calcmode="lin" valueType="num">
                                      <p:cBhvr additive="base">
                                        <p:cTn id="13" dur="500" fill="hold"/>
                                        <p:tgtEl>
                                          <p:spTgt spid="4608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anim calcmode="lin" valueType="num">
                                      <p:cBhvr additive="base">
                                        <p:cTn id="19" dur="500" fill="hold"/>
                                        <p:tgtEl>
                                          <p:spTgt spid="4608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0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defRPr/>
            </a:pPr>
            <a:r>
              <a:rPr lang="en-US" dirty="0" smtClean="0"/>
              <a:t>Quality Management	</a:t>
            </a:r>
          </a:p>
        </p:txBody>
      </p:sp>
      <p:sp>
        <p:nvSpPr>
          <p:cNvPr id="48131" name="Rectangle 3"/>
          <p:cNvSpPr>
            <a:spLocks noGrp="1" noChangeArrowheads="1"/>
          </p:cNvSpPr>
          <p:nvPr>
            <p:ph idx="1"/>
          </p:nvPr>
        </p:nvSpPr>
        <p:spPr/>
        <p:txBody>
          <a:bodyPr/>
          <a:lstStyle/>
          <a:p>
            <a:pPr>
              <a:buFont typeface="Monotype Sorts" pitchFamily="2" charset="2"/>
              <a:buNone/>
              <a:defRPr/>
            </a:pPr>
            <a:r>
              <a:rPr lang="en-US" dirty="0" smtClean="0"/>
              <a:t>The processes required to ensure the project will satisfy the needs for which it was undertaken.</a:t>
            </a:r>
          </a:p>
          <a:p>
            <a:pPr>
              <a:defRPr/>
            </a:pPr>
            <a:r>
              <a:rPr lang="en-US" dirty="0" smtClean="0"/>
              <a:t>Identify what to measure</a:t>
            </a:r>
          </a:p>
          <a:p>
            <a:pPr>
              <a:defRPr/>
            </a:pPr>
            <a:r>
              <a:rPr lang="en-US" dirty="0" smtClean="0"/>
              <a:t>Periodically review the project</a:t>
            </a:r>
          </a:p>
          <a:p>
            <a:pPr>
              <a:defRPr/>
            </a:pPr>
            <a:r>
              <a:rPr lang="en-US" dirty="0" smtClean="0"/>
              <a:t>Monitor specific results to determine if they meet the relevant quality standards.</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anim calcmode="lin" valueType="num">
                                      <p:cBhvr additive="base">
                                        <p:cTn id="7" dur="500" fill="hold"/>
                                        <p:tgtEl>
                                          <p:spTgt spid="4813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 calcmode="lin" valueType="num">
                                      <p:cBhvr additive="base">
                                        <p:cTn id="13" dur="500" fill="hold"/>
                                        <p:tgtEl>
                                          <p:spTgt spid="4813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anim calcmode="lin" valueType="num">
                                      <p:cBhvr additive="base">
                                        <p:cTn id="19" dur="500" fill="hold"/>
                                        <p:tgtEl>
                                          <p:spTgt spid="4813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1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defRPr/>
            </a:pPr>
            <a:r>
              <a:rPr lang="en-US" dirty="0" smtClean="0"/>
              <a:t>Cost Management</a:t>
            </a:r>
          </a:p>
        </p:txBody>
      </p:sp>
      <p:sp>
        <p:nvSpPr>
          <p:cNvPr id="50179" name="Rectangle 3"/>
          <p:cNvSpPr>
            <a:spLocks noGrp="1" noChangeArrowheads="1"/>
          </p:cNvSpPr>
          <p:nvPr>
            <p:ph idx="1"/>
          </p:nvPr>
        </p:nvSpPr>
        <p:spPr/>
        <p:txBody>
          <a:bodyPr/>
          <a:lstStyle/>
          <a:p>
            <a:pPr>
              <a:buFont typeface="Monotype Sorts" pitchFamily="2" charset="2"/>
              <a:buNone/>
              <a:defRPr/>
            </a:pPr>
            <a:r>
              <a:rPr lang="en-US" dirty="0" smtClean="0"/>
              <a:t>Ensure the project is completed within the approved budget</a:t>
            </a:r>
          </a:p>
          <a:p>
            <a:pPr>
              <a:buFont typeface="Monotype Sorts" pitchFamily="2" charset="2"/>
              <a:buNone/>
              <a:defRPr/>
            </a:pPr>
            <a:endParaRPr lang="en-US" dirty="0" smtClean="0"/>
          </a:p>
          <a:p>
            <a:pPr>
              <a:buFont typeface="Monotype Sorts" pitchFamily="2" charset="2"/>
              <a:buNone/>
              <a:defRPr/>
            </a:pPr>
            <a:endParaRPr lang="en-US" dirty="0" smtClean="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defRPr/>
            </a:pPr>
            <a:r>
              <a:rPr lang="en-US" dirty="0" smtClean="0"/>
              <a:t>Procurement Management</a:t>
            </a:r>
          </a:p>
        </p:txBody>
      </p:sp>
      <p:sp>
        <p:nvSpPr>
          <p:cNvPr id="52227" name="Rectangle 3"/>
          <p:cNvSpPr>
            <a:spLocks noGrp="1" noChangeArrowheads="1"/>
          </p:cNvSpPr>
          <p:nvPr>
            <p:ph idx="1"/>
          </p:nvPr>
        </p:nvSpPr>
        <p:spPr/>
        <p:txBody>
          <a:bodyPr/>
          <a:lstStyle/>
          <a:p>
            <a:pPr>
              <a:buFont typeface="Monotype Sorts" pitchFamily="2" charset="2"/>
              <a:buNone/>
              <a:defRPr/>
            </a:pPr>
            <a:r>
              <a:rPr lang="en-US" dirty="0" smtClean="0"/>
              <a:t>Acquire goods and services to attain project activities from outside the performing organization.</a:t>
            </a:r>
          </a:p>
          <a:p>
            <a:pPr>
              <a:buFont typeface="Monotype Sorts" pitchFamily="2" charset="2"/>
              <a:buNone/>
              <a:defRPr/>
            </a:pPr>
            <a:endParaRPr lang="en-US" dirty="0" smtClean="0"/>
          </a:p>
          <a:p>
            <a:pPr>
              <a:buFont typeface="Monotype Sorts" pitchFamily="2" charset="2"/>
              <a:buNone/>
              <a:defRPr/>
            </a:pPr>
            <a:r>
              <a:rPr lang="en-US" dirty="0" smtClean="0"/>
              <a:t>(aka Vendor Management, Subcontractor Management, Supplier Management)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fontScale="90000"/>
          </a:bodyPr>
          <a:lstStyle/>
          <a:p>
            <a:pPr>
              <a:defRPr/>
            </a:pPr>
            <a:r>
              <a:rPr lang="en-US" dirty="0" smtClean="0"/>
              <a:t>Characteristics of Effective Project Management</a:t>
            </a:r>
          </a:p>
        </p:txBody>
      </p:sp>
      <p:sp>
        <p:nvSpPr>
          <p:cNvPr id="56323" name="Rectangle 3"/>
          <p:cNvSpPr>
            <a:spLocks noGrp="1" noChangeArrowheads="1"/>
          </p:cNvSpPr>
          <p:nvPr>
            <p:ph idx="1"/>
          </p:nvPr>
        </p:nvSpPr>
        <p:spPr/>
        <p:txBody>
          <a:bodyPr/>
          <a:lstStyle/>
          <a:p>
            <a:pPr>
              <a:defRPr/>
            </a:pPr>
            <a:r>
              <a:rPr lang="en-US" dirty="0" smtClean="0"/>
              <a:t>Effectively plan the project</a:t>
            </a:r>
          </a:p>
          <a:p>
            <a:pPr>
              <a:defRPr/>
            </a:pPr>
            <a:r>
              <a:rPr lang="en-US" dirty="0" smtClean="0"/>
              <a:t>Accurately monitor and communicate the project progress</a:t>
            </a:r>
          </a:p>
          <a:p>
            <a:pPr>
              <a:defRPr/>
            </a:pPr>
            <a:r>
              <a:rPr lang="en-US" dirty="0" smtClean="0"/>
              <a:t>Ensure that all requirements are met</a:t>
            </a:r>
          </a:p>
          <a:p>
            <a:pPr>
              <a:defRPr/>
            </a:pPr>
            <a:r>
              <a:rPr lang="en-US" dirty="0" smtClean="0"/>
              <a:t>Ensure the project is on time and within budget</a:t>
            </a:r>
          </a:p>
          <a:p>
            <a:pPr>
              <a:defRPr/>
            </a:pPr>
            <a:r>
              <a:rPr lang="en-US" dirty="0" smtClean="0"/>
              <a:t>Schedule resources effectively</a:t>
            </a:r>
          </a:p>
          <a:p>
            <a:pPr>
              <a:defRPr/>
            </a:pPr>
            <a:r>
              <a:rPr lang="en-US" dirty="0" smtClean="0"/>
              <a:t>Manage changes to the project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63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6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63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63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63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pPr>
              <a:defRPr/>
            </a:pPr>
            <a:r>
              <a:rPr lang="en-US" dirty="0" smtClean="0"/>
              <a:t>What does all this mean to you?</a:t>
            </a:r>
          </a:p>
        </p:txBody>
      </p:sp>
      <p:sp>
        <p:nvSpPr>
          <p:cNvPr id="58371" name="Rectangle 3"/>
          <p:cNvSpPr>
            <a:spLocks noGrp="1" noChangeArrowheads="1"/>
          </p:cNvSpPr>
          <p:nvPr>
            <p:ph idx="1"/>
          </p:nvPr>
        </p:nvSpPr>
        <p:spPr/>
        <p:txBody>
          <a:bodyPr/>
          <a:lstStyle/>
          <a:p>
            <a:pPr>
              <a:defRPr/>
            </a:pPr>
            <a:r>
              <a:rPr lang="en-US" dirty="0" smtClean="0"/>
              <a:t>You know what you are supposed to be working on and when it is due</a:t>
            </a:r>
          </a:p>
          <a:p>
            <a:pPr>
              <a:defRPr/>
            </a:pPr>
            <a:r>
              <a:rPr lang="en-US" dirty="0" smtClean="0"/>
              <a:t>You know what is going on in the project </a:t>
            </a:r>
          </a:p>
          <a:p>
            <a:pPr>
              <a:defRPr/>
            </a:pPr>
            <a:r>
              <a:rPr lang="en-US" dirty="0" smtClean="0"/>
              <a:t>You know how to communicate your status </a:t>
            </a:r>
          </a:p>
          <a:p>
            <a:pPr>
              <a:defRPr/>
            </a:pPr>
            <a:r>
              <a:rPr lang="en-US" dirty="0" smtClean="0"/>
              <a:t>You know the critical path items and the critical success factors for the project.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83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83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defRPr/>
            </a:pPr>
            <a:r>
              <a:rPr lang="en-US" dirty="0" smtClean="0"/>
              <a:t>Benefits</a:t>
            </a:r>
          </a:p>
        </p:txBody>
      </p:sp>
      <p:sp>
        <p:nvSpPr>
          <p:cNvPr id="60419" name="Rectangle 3"/>
          <p:cNvSpPr>
            <a:spLocks noGrp="1" noChangeArrowheads="1"/>
          </p:cNvSpPr>
          <p:nvPr>
            <p:ph idx="1"/>
          </p:nvPr>
        </p:nvSpPr>
        <p:spPr/>
        <p:txBody>
          <a:bodyPr/>
          <a:lstStyle/>
          <a:p>
            <a:pPr>
              <a:defRPr/>
            </a:pPr>
            <a:r>
              <a:rPr lang="en-US" dirty="0" smtClean="0"/>
              <a:t>Projects delivered on time and within budget that meet customers expectations.</a:t>
            </a:r>
          </a:p>
          <a:p>
            <a:pPr>
              <a:defRPr/>
            </a:pPr>
            <a:r>
              <a:rPr lang="en-US" dirty="0" smtClean="0"/>
              <a:t>No more death marches</a:t>
            </a:r>
          </a:p>
          <a:p>
            <a:pPr>
              <a:defRPr/>
            </a:pPr>
            <a:r>
              <a:rPr lang="en-US" dirty="0" smtClean="0"/>
              <a:t>Success can be duplicated.  Failures can be learned from.</a:t>
            </a:r>
          </a:p>
          <a:p>
            <a:pPr>
              <a:defRPr/>
            </a:pPr>
            <a:r>
              <a:rPr lang="en-US" dirty="0" smtClean="0"/>
              <a:t>Return business</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 calcmode="lin" valueType="num">
                                      <p:cBhvr additive="base">
                                        <p:cTn id="7" dur="500" fill="hold"/>
                                        <p:tgtEl>
                                          <p:spTgt spid="604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419">
                                            <p:txEl>
                                              <p:pRg st="2" end="2"/>
                                            </p:txEl>
                                          </p:spTgt>
                                        </p:tgtEl>
                                        <p:attrNameLst>
                                          <p:attrName>style.visibility</p:attrName>
                                        </p:attrNameLst>
                                      </p:cBhvr>
                                      <p:to>
                                        <p:strVal val="visible"/>
                                      </p:to>
                                    </p:set>
                                    <p:anim calcmode="lin" valueType="num">
                                      <p:cBhvr additive="base">
                                        <p:cTn id="13" dur="500" fill="hold"/>
                                        <p:tgtEl>
                                          <p:spTgt spid="604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4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anim calcmode="lin" valueType="num">
                                      <p:cBhvr additive="base">
                                        <p:cTn id="19" dur="500" fill="hold"/>
                                        <p:tgtEl>
                                          <p:spTgt spid="6041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41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fontScale="90000"/>
          </a:bodyPr>
          <a:lstStyle/>
          <a:p>
            <a:pPr>
              <a:defRPr/>
            </a:pPr>
            <a:r>
              <a:rPr lang="en-US" sz="3000" b="1" dirty="0" smtClean="0"/>
              <a:t>INF SYS 6847 :  FINANCIAL AND PROJECT MANAGEMENT</a:t>
            </a:r>
            <a:br>
              <a:rPr lang="en-US" sz="3000" b="1" dirty="0" smtClean="0"/>
            </a:br>
            <a:endParaRPr lang="en-US" sz="3000" b="1" dirty="0" smtClean="0"/>
          </a:p>
        </p:txBody>
      </p:sp>
      <p:sp>
        <p:nvSpPr>
          <p:cNvPr id="87043" name="Rectangle 3"/>
          <p:cNvSpPr>
            <a:spLocks noGrp="1" noChangeArrowheads="1"/>
          </p:cNvSpPr>
          <p:nvPr>
            <p:ph idx="1"/>
          </p:nvPr>
        </p:nvSpPr>
        <p:spPr/>
        <p:txBody>
          <a:bodyPr/>
          <a:lstStyle/>
          <a:p>
            <a:pPr>
              <a:lnSpc>
                <a:spcPct val="80000"/>
              </a:lnSpc>
              <a:defRPr/>
            </a:pPr>
            <a:r>
              <a:rPr lang="en-US" sz="2400" dirty="0" smtClean="0"/>
              <a:t>Prerequisite: IS 5800 </a:t>
            </a:r>
          </a:p>
          <a:p>
            <a:pPr>
              <a:lnSpc>
                <a:spcPct val="80000"/>
              </a:lnSpc>
              <a:defRPr/>
            </a:pPr>
            <a:r>
              <a:rPr lang="en-US" sz="2400" dirty="0" smtClean="0"/>
              <a:t>Effective project management ensures that a project is completed on time, within budget, and has high quality. The purpose of this class is to examine the task of project resource management with a focus on IT and services. It will cover conventional aspects of project management, such as the project evaluation, planning, roles, responsibilities, scheduling, and tracking. In addition, this class will examine risk management, change management, critical chain management, build vs. buy analysis, package vs. custom solutions, vendor qualification and selection, and the roles of certification in the process. The class will also cover the management of programs or a portfolio of IT projects. </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Goal and Agenda</a:t>
            </a:r>
            <a:endParaRPr lang="en-US" dirty="0"/>
          </a:p>
        </p:txBody>
      </p:sp>
      <p:sp>
        <p:nvSpPr>
          <p:cNvPr id="3" name="Content Placeholder 2"/>
          <p:cNvSpPr>
            <a:spLocks noGrp="1"/>
          </p:cNvSpPr>
          <p:nvPr>
            <p:ph idx="1"/>
          </p:nvPr>
        </p:nvSpPr>
        <p:spPr>
          <a:xfrm>
            <a:off x="609600" y="2133600"/>
            <a:ext cx="7924800" cy="1981200"/>
          </a:xfrm>
        </p:spPr>
        <p:txBody>
          <a:bodyPr>
            <a:normAutofit/>
          </a:bodyPr>
          <a:lstStyle/>
          <a:p>
            <a:pPr algn="ctr">
              <a:buNone/>
            </a:pPr>
            <a:r>
              <a:rPr lang="en-US" dirty="0" smtClean="0"/>
              <a:t>Present Project Management and discuss the relationship between Analysis and Design and Project Management</a:t>
            </a:r>
          </a:p>
          <a:p>
            <a:pPr algn="ctr">
              <a:buNone/>
            </a:pPr>
            <a:endParaRPr lang="en-US" dirty="0" smtClean="0"/>
          </a:p>
          <a:p>
            <a:pPr algn="ctr">
              <a:buNone/>
            </a:pPr>
            <a:endParaRPr lang="en-US" dirty="0" smtClean="0"/>
          </a:p>
          <a:p>
            <a:pPr algn="ctr">
              <a:buNone/>
            </a:pP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defRPr/>
            </a:pPr>
            <a:r>
              <a:rPr lang="en-US" dirty="0" smtClean="0"/>
              <a:t>To be successful in PM ...</a:t>
            </a:r>
          </a:p>
        </p:txBody>
      </p:sp>
      <p:sp>
        <p:nvSpPr>
          <p:cNvPr id="88067" name="Rectangle 3"/>
          <p:cNvSpPr>
            <a:spLocks noGrp="1" noChangeArrowheads="1"/>
          </p:cNvSpPr>
          <p:nvPr>
            <p:ph idx="1"/>
          </p:nvPr>
        </p:nvSpPr>
        <p:spPr/>
        <p:txBody>
          <a:bodyPr/>
          <a:lstStyle/>
          <a:p>
            <a:pPr>
              <a:buFont typeface="Monotype Sorts" pitchFamily="2" charset="2"/>
              <a:buNone/>
              <a:defRPr/>
            </a:pPr>
            <a:r>
              <a:rPr lang="en-US" dirty="0" smtClean="0"/>
              <a:t>Using a methodology and working with the customer, develop a plan and execute it with defined tools and procedures.</a:t>
            </a:r>
          </a:p>
          <a:p>
            <a:pPr>
              <a:buFont typeface="Monotype Sorts" pitchFamily="2" charset="2"/>
              <a:buNone/>
              <a:defRPr/>
            </a:pPr>
            <a:endParaRPr lang="en-US" dirty="0" smtClean="0"/>
          </a:p>
          <a:p>
            <a:pPr>
              <a:buFont typeface="Monotype Sorts" pitchFamily="2" charset="2"/>
              <a:buNone/>
              <a:defRPr/>
            </a:pPr>
            <a:r>
              <a:rPr lang="en-US" dirty="0" smtClean="0"/>
              <a:t>Piece of cake! </a:t>
            </a:r>
            <a:r>
              <a:rPr lang="en-US" dirty="0" smtClean="0">
                <a:sym typeface="Wingdings" pitchFamily="2" charset="2"/>
              </a:rPr>
              <a:t></a:t>
            </a:r>
            <a:endParaRPr lang="en-US" dirty="0" smtClean="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2" end="2"/>
                                            </p:txEl>
                                          </p:spTgt>
                                        </p:tgtEl>
                                        <p:attrNameLst>
                                          <p:attrName>style.visibility</p:attrName>
                                        </p:attrNameLst>
                                      </p:cBhvr>
                                      <p:to>
                                        <p:strVal val="visible"/>
                                      </p:to>
                                    </p:set>
                                    <p:anim calcmode="lin" valueType="num">
                                      <p:cBhvr additive="base">
                                        <p:cTn id="7" dur="500" fill="hold"/>
                                        <p:tgtEl>
                                          <p:spTgt spid="8806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defRPr/>
            </a:pPr>
            <a:r>
              <a:rPr lang="en-US" dirty="0" smtClean="0"/>
              <a:t>Questions/Comments?</a:t>
            </a:r>
          </a:p>
        </p:txBody>
      </p:sp>
      <p:sp>
        <p:nvSpPr>
          <p:cNvPr id="75779" name="Rectangle 3"/>
          <p:cNvSpPr>
            <a:spLocks noGrp="1" noChangeArrowheads="1"/>
          </p:cNvSpPr>
          <p:nvPr>
            <p:ph idx="1"/>
          </p:nvPr>
        </p:nvSpPr>
        <p:spPr/>
        <p:txBody>
          <a:bodyPr/>
          <a:lstStyle/>
          <a:p>
            <a:pPr>
              <a:defRPr/>
            </a:pPr>
            <a:endParaRPr lang="en-US" dirty="0" smtClean="0"/>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dirty="0" smtClean="0"/>
              <a:t>Your Turn</a:t>
            </a:r>
          </a:p>
        </p:txBody>
      </p:sp>
      <p:sp>
        <p:nvSpPr>
          <p:cNvPr id="8195" name="Rectangle 3"/>
          <p:cNvSpPr>
            <a:spLocks noGrp="1" noChangeArrowheads="1"/>
          </p:cNvSpPr>
          <p:nvPr>
            <p:ph idx="1"/>
          </p:nvPr>
        </p:nvSpPr>
        <p:spPr/>
        <p:txBody>
          <a:bodyPr/>
          <a:lstStyle/>
          <a:p>
            <a:pPr>
              <a:defRPr/>
            </a:pPr>
            <a:r>
              <a:rPr lang="en-US" dirty="0" smtClean="0"/>
              <a:t>When someone says ‘project’ what comes to mind?</a:t>
            </a:r>
          </a:p>
          <a:p>
            <a:pPr>
              <a:defRPr/>
            </a:pPr>
            <a:r>
              <a:rPr lang="en-US" dirty="0" smtClean="0"/>
              <a:t>What is your class project assignment?</a:t>
            </a:r>
          </a:p>
          <a:p>
            <a:pPr>
              <a:defRPr/>
            </a:pPr>
            <a:r>
              <a:rPr lang="en-US" dirty="0" smtClean="0"/>
              <a:t>What is the hardest thing about your project?</a:t>
            </a:r>
          </a:p>
          <a:p>
            <a:pPr>
              <a:defRPr/>
            </a:pPr>
            <a:r>
              <a:rPr lang="en-US" dirty="0" smtClean="0"/>
              <a:t>What has been the biggest surprise so far about your project?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 calcmode="lin" valueType="num">
                                      <p:cBhvr additive="base">
                                        <p:cTn id="7" dur="500" fill="hold"/>
                                        <p:tgtEl>
                                          <p:spTgt spid="8195">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 calcmode="lin" valueType="num">
                                      <p:cBhvr additive="base">
                                        <p:cTn id="13"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anim calcmode="lin" valueType="num">
                                      <p:cBhvr additive="base">
                                        <p:cTn id="19"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defRPr/>
            </a:pPr>
            <a:r>
              <a:rPr lang="en-US" dirty="0" smtClean="0"/>
              <a:t>Project Definition</a:t>
            </a:r>
          </a:p>
        </p:txBody>
      </p:sp>
      <p:sp>
        <p:nvSpPr>
          <p:cNvPr id="15363" name="Rectangle 3"/>
          <p:cNvSpPr>
            <a:spLocks noGrp="1" noChangeArrowheads="1"/>
          </p:cNvSpPr>
          <p:nvPr>
            <p:ph idx="1"/>
          </p:nvPr>
        </p:nvSpPr>
        <p:spPr/>
        <p:txBody>
          <a:bodyPr/>
          <a:lstStyle/>
          <a:p>
            <a:pPr>
              <a:buFont typeface="Monotype Sorts" pitchFamily="2" charset="2"/>
              <a:buNone/>
              <a:defRPr/>
            </a:pPr>
            <a:r>
              <a:rPr lang="en-US" dirty="0" smtClean="0"/>
              <a:t>   A project is a temporary endeavor undertaken to create a unique product or service.</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US" dirty="0" smtClean="0"/>
              <a:t>Project Characteristics</a:t>
            </a:r>
          </a:p>
        </p:txBody>
      </p:sp>
      <p:sp>
        <p:nvSpPr>
          <p:cNvPr id="14339" name="Rectangle 3"/>
          <p:cNvSpPr>
            <a:spLocks noGrp="1" noChangeArrowheads="1"/>
          </p:cNvSpPr>
          <p:nvPr>
            <p:ph idx="1"/>
          </p:nvPr>
        </p:nvSpPr>
        <p:spPr/>
        <p:txBody>
          <a:bodyPr/>
          <a:lstStyle/>
          <a:p>
            <a:pPr>
              <a:defRPr/>
            </a:pPr>
            <a:r>
              <a:rPr lang="en-US" dirty="0" smtClean="0"/>
              <a:t>Performed by People</a:t>
            </a:r>
          </a:p>
          <a:p>
            <a:pPr>
              <a:defRPr/>
            </a:pPr>
            <a:r>
              <a:rPr lang="en-US" dirty="0" smtClean="0"/>
              <a:t>Constrained by Resources</a:t>
            </a:r>
          </a:p>
          <a:p>
            <a:pPr>
              <a:defRPr/>
            </a:pPr>
            <a:r>
              <a:rPr lang="en-US" dirty="0" smtClean="0"/>
              <a:t>Planned, Executed and Controlled</a:t>
            </a:r>
          </a:p>
          <a:p>
            <a:pPr>
              <a:defRPr/>
            </a:pPr>
            <a:r>
              <a:rPr lang="en-US" dirty="0" smtClean="0"/>
              <a:t>Temporary and Unique (as opposed to operations, which are ongoing and repetitive)</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 calcmode="lin" valueType="num">
                                      <p:cBhvr additive="base">
                                        <p:cTn id="7"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 calcmode="lin" valueType="num">
                                      <p:cBhvr additive="base">
                                        <p:cTn id="13"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 calcmode="lin" valueType="num">
                                      <p:cBhvr additive="base">
                                        <p:cTn id="19"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defRPr/>
            </a:pPr>
            <a:r>
              <a:rPr lang="en-US" dirty="0" smtClean="0"/>
              <a:t>Successful Project</a:t>
            </a:r>
          </a:p>
        </p:txBody>
      </p:sp>
      <p:sp>
        <p:nvSpPr>
          <p:cNvPr id="17411" name="Rectangle 3"/>
          <p:cNvSpPr>
            <a:spLocks noGrp="1" noChangeArrowheads="1"/>
          </p:cNvSpPr>
          <p:nvPr>
            <p:ph idx="1"/>
          </p:nvPr>
        </p:nvSpPr>
        <p:spPr/>
        <p:txBody>
          <a:bodyPr/>
          <a:lstStyle/>
          <a:p>
            <a:pPr>
              <a:defRPr/>
            </a:pPr>
            <a:r>
              <a:rPr lang="en-US" dirty="0" smtClean="0"/>
              <a:t>Meets or exceeds the customers requirements</a:t>
            </a:r>
          </a:p>
          <a:p>
            <a:pPr>
              <a:defRPr/>
            </a:pPr>
            <a:r>
              <a:rPr lang="en-US" dirty="0" smtClean="0"/>
              <a:t>Delivered on time</a:t>
            </a:r>
          </a:p>
          <a:p>
            <a:pPr>
              <a:defRPr/>
            </a:pPr>
            <a:r>
              <a:rPr lang="en-US" dirty="0" smtClean="0"/>
              <a:t>Within Budget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 calcmode="lin" valueType="num">
                                      <p:cBhvr additive="base">
                                        <p:cTn id="7"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 calcmode="lin" valueType="num">
                                      <p:cBhvr additive="base">
                                        <p:cTn id="13"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defRPr/>
            </a:pPr>
            <a:r>
              <a:rPr lang="en-US" dirty="0" smtClean="0"/>
              <a:t>Project Management</a:t>
            </a:r>
          </a:p>
        </p:txBody>
      </p:sp>
      <p:sp>
        <p:nvSpPr>
          <p:cNvPr id="19459" name="Rectangle 3"/>
          <p:cNvSpPr>
            <a:spLocks noGrp="1" noChangeArrowheads="1"/>
          </p:cNvSpPr>
          <p:nvPr>
            <p:ph idx="1"/>
          </p:nvPr>
        </p:nvSpPr>
        <p:spPr>
          <a:xfrm>
            <a:off x="457200" y="1646238"/>
            <a:ext cx="8229600" cy="2163762"/>
          </a:xfrm>
        </p:spPr>
        <p:txBody>
          <a:bodyPr/>
          <a:lstStyle/>
          <a:p>
            <a:pPr>
              <a:buFont typeface="Monotype Sorts" pitchFamily="2" charset="2"/>
              <a:buNone/>
              <a:defRPr/>
            </a:pPr>
            <a:r>
              <a:rPr lang="en-US" dirty="0" smtClean="0"/>
              <a:t>The application of knowledge, skills, tools, and techniques to project activities to deliver a successful project.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in)">
                                      <p:cBhvr>
                                        <p:cTn id="7" dur="500"/>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dirty="0" smtClean="0"/>
              <a:t>Project Management Vs. Project Methodology</a:t>
            </a:r>
          </a:p>
        </p:txBody>
      </p:sp>
      <p:sp>
        <p:nvSpPr>
          <p:cNvPr id="29699" name="Rectangle 3"/>
          <p:cNvSpPr>
            <a:spLocks noGrp="1" noChangeArrowheads="1"/>
          </p:cNvSpPr>
          <p:nvPr>
            <p:ph idx="1"/>
          </p:nvPr>
        </p:nvSpPr>
        <p:spPr/>
        <p:txBody>
          <a:bodyPr/>
          <a:lstStyle/>
          <a:p>
            <a:pPr>
              <a:defRPr/>
            </a:pPr>
            <a:r>
              <a:rPr lang="en-US" dirty="0" smtClean="0"/>
              <a:t>Methodologies give you templates of things to do</a:t>
            </a:r>
          </a:p>
          <a:p>
            <a:pPr>
              <a:defRPr/>
            </a:pPr>
            <a:r>
              <a:rPr lang="en-US" dirty="0" smtClean="0"/>
              <a:t>Project management applies them to this project</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fontScheme name="Foundry">
      <a:majorFont>
        <a:latin typeface="Rockwell"/>
        <a:ea typeface=""/>
        <a:cs typeface=""/>
        <a:font script="Grek" typeface="Times New Roman"/>
        <a:font script="Cyrl" typeface="Times New Roman"/>
        <a:font script="Jpan" typeface="HG明朝B"/>
        <a:font script="Hang" typeface="바탕"/>
        <a:font script="Hans" typeface="宋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Times New Roman"/>
        <a:font script="Cyrl" typeface="Times New Roman"/>
        <a:font script="Jpan" typeface="HG明朝B"/>
        <a:font script="Hang" typeface="바탕"/>
        <a:font script="Hans" typeface="宋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50800" h="50800"/>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140000" t="120000" r="105000" b="150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0.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3.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4.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5.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6.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7.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8.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19.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0.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3.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4.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5.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6.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7.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8.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9.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3.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30.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3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4.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5.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6.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7.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8.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9.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docProps/app.xml><?xml version="1.0" encoding="utf-8"?>
<Properties xmlns="http://schemas.openxmlformats.org/officeDocument/2006/extended-properties" xmlns:vt="http://schemas.openxmlformats.org/officeDocument/2006/docPropsVTypes">
  <Template/>
  <TotalTime>1338</TotalTime>
  <Pages>33</Pages>
  <Words>2059</Words>
  <Application>Microsoft Office PowerPoint</Application>
  <PresentationFormat>On-screen Show (4:3)</PresentationFormat>
  <Paragraphs>319</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Foundry</vt:lpstr>
      <vt:lpstr>Project Management</vt:lpstr>
      <vt:lpstr>Introduction </vt:lpstr>
      <vt:lpstr>Today’s Goal and Agenda</vt:lpstr>
      <vt:lpstr>Your Turn</vt:lpstr>
      <vt:lpstr>Project Definition</vt:lpstr>
      <vt:lpstr>Project Characteristics</vt:lpstr>
      <vt:lpstr>Successful Project</vt:lpstr>
      <vt:lpstr>Project Management</vt:lpstr>
      <vt:lpstr>Project Management Vs. Project Methodology</vt:lpstr>
      <vt:lpstr>5 Project Stages/Processes</vt:lpstr>
      <vt:lpstr>Project to Development Relationship Model </vt:lpstr>
      <vt:lpstr>Roles of a Project Manager</vt:lpstr>
      <vt:lpstr>Project Management Functions</vt:lpstr>
      <vt:lpstr>Scope Management </vt:lpstr>
      <vt:lpstr>Scope</vt:lpstr>
      <vt:lpstr>Change Control </vt:lpstr>
      <vt:lpstr>Risk Management</vt:lpstr>
      <vt:lpstr>Communications  Management</vt:lpstr>
      <vt:lpstr>Communications Management</vt:lpstr>
      <vt:lpstr>Schedule Management</vt:lpstr>
      <vt:lpstr>Schedule Management</vt:lpstr>
      <vt:lpstr>Human Resource Management </vt:lpstr>
      <vt:lpstr>Quality Management </vt:lpstr>
      <vt:lpstr>Cost Management</vt:lpstr>
      <vt:lpstr>Procurement Management</vt:lpstr>
      <vt:lpstr>Characteristics of Effective Project Management</vt:lpstr>
      <vt:lpstr>What does all this mean to you?</vt:lpstr>
      <vt:lpstr>Benefits</vt:lpstr>
      <vt:lpstr>INF SYS 6847 :  FINANCIAL AND PROJECT MANAGEMENT </vt:lpstr>
      <vt:lpstr>To be successful in PM ...</vt:lpstr>
      <vt:lpstr>Questions/Comments?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dc:title>
  <dc:subject/>
  <dc:creator/>
  <cp:keywords/>
  <dc:description/>
  <cp:lastModifiedBy>Obernuefemann</cp:lastModifiedBy>
  <cp:revision>106</cp:revision>
  <cp:lastPrinted>1997-11-10T02:13:50Z</cp:lastPrinted>
  <dcterms:created xsi:type="dcterms:W3CDTF">1997-11-09T23:04:10Z</dcterms:created>
  <dcterms:modified xsi:type="dcterms:W3CDTF">2011-03-22T11:27:24Z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