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59" r:id="rId5"/>
    <p:sldId id="260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37DDA-F1CD-418D-BB62-C070A1BBE49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C9DF2DAB-5F48-4DAC-8424-7CCA21B29A2E}" type="pres">
      <dgm:prSet presAssocID="{4BE37DDA-F1CD-418D-BB62-C070A1BBE496}" presName="Name0" presStyleCnt="0">
        <dgm:presLayoutVars>
          <dgm:dir/>
          <dgm:resizeHandles val="exact"/>
        </dgm:presLayoutVars>
      </dgm:prSet>
      <dgm:spPr/>
    </dgm:pt>
    <dgm:pt modelId="{2281B49F-DC4B-4F69-BB52-0EC40ACAEA3F}" type="pres">
      <dgm:prSet presAssocID="{4BE37DDA-F1CD-418D-BB62-C070A1BBE496}" presName="arrow" presStyleLbl="bgShp" presStyleIdx="0" presStyleCnt="1" custLinFactNeighborX="-2685" custLinFactNeighborY="60617"/>
      <dgm:spPr/>
    </dgm:pt>
    <dgm:pt modelId="{C238B783-0248-4EFB-89AD-E9D81F7F388B}" type="pres">
      <dgm:prSet presAssocID="{4BE37DDA-F1CD-418D-BB62-C070A1BBE496}" presName="points" presStyleCnt="0"/>
      <dgm:spPr/>
    </dgm:pt>
  </dgm:ptLst>
  <dgm:cxnLst>
    <dgm:cxn modelId="{9FBE199F-C3B0-4410-8499-14AC8651E6D4}" type="presOf" srcId="{4BE37DDA-F1CD-418D-BB62-C070A1BBE496}" destId="{C9DF2DAB-5F48-4DAC-8424-7CCA21B29A2E}" srcOrd="0" destOrd="0" presId="urn:microsoft.com/office/officeart/2005/8/layout/hProcess11"/>
    <dgm:cxn modelId="{0838FCF9-4E71-46D1-89D8-3B50377B5ADB}" type="presParOf" srcId="{C9DF2DAB-5F48-4DAC-8424-7CCA21B29A2E}" destId="{2281B49F-DC4B-4F69-BB52-0EC40ACAEA3F}" srcOrd="0" destOrd="0" presId="urn:microsoft.com/office/officeart/2005/8/layout/hProcess11"/>
    <dgm:cxn modelId="{C24870DD-BFBB-4599-A816-BBCCA1534D3E}" type="presParOf" srcId="{C9DF2DAB-5F48-4DAC-8424-7CCA21B29A2E}" destId="{C238B783-0248-4EFB-89AD-E9D81F7F388B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1B49F-DC4B-4F69-BB52-0EC40ACAEA3F}">
      <dsp:nvSpPr>
        <dsp:cNvPr id="0" name=""/>
        <dsp:cNvSpPr/>
      </dsp:nvSpPr>
      <dsp:spPr>
        <a:xfrm>
          <a:off x="0" y="2204589"/>
          <a:ext cx="7794172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982A5-3630-42C0-B25B-3F0FEFFA174D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3F8B-1EA2-492E-946A-80EAC307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6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388D9-8E38-4EC6-8E5A-9BD94593D2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2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700" y="938213"/>
            <a:ext cx="6054725" cy="3406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 provides an end-to-end technology infrastructure for detecting, preventing and managing financial crimes across various business lines. This framework includes components for detection, alert and case management, along with category-specific workflow, content management and advanced analytics.</a:t>
            </a:r>
          </a:p>
          <a:p>
            <a:endParaRPr lang="en-US" dirty="0" smtClean="0"/>
          </a:p>
          <a:p>
            <a:r>
              <a:rPr lang="en-US" dirty="0" smtClean="0"/>
              <a:t>The long-term goal of is to establish a framework for enterprise-wide</a:t>
            </a:r>
          </a:p>
          <a:p>
            <a:r>
              <a:rPr lang="en-US" dirty="0" smtClean="0"/>
              <a:t>deployment of resources, including both material and human assets. This</a:t>
            </a:r>
          </a:p>
          <a:p>
            <a:r>
              <a:rPr lang="en-US" dirty="0" smtClean="0"/>
              <a:t>framework should make it possible to:</a:t>
            </a:r>
          </a:p>
          <a:p>
            <a:r>
              <a:rPr lang="en-US" dirty="0" smtClean="0"/>
              <a:t>• Gather and cross-match relevant data from all product lines, organizational</a:t>
            </a:r>
          </a:p>
          <a:p>
            <a:r>
              <a:rPr lang="en-US" dirty="0" smtClean="0"/>
              <a:t>units and geographic regions of your organization.</a:t>
            </a:r>
          </a:p>
          <a:p>
            <a:r>
              <a:rPr lang="en-US" dirty="0" smtClean="0"/>
              <a:t>• Analyze this data to “connect the dots” and spot large-scale fraud attacks early in</a:t>
            </a:r>
          </a:p>
          <a:p>
            <a:r>
              <a:rPr lang="en-US" dirty="0" smtClean="0"/>
              <a:t>their life cycle.</a:t>
            </a:r>
          </a:p>
          <a:p>
            <a:r>
              <a:rPr lang="en-US" dirty="0" smtClean="0"/>
              <a:t>• Plan and execute focused countermeasures to combat large-scale attacks.</a:t>
            </a:r>
          </a:p>
          <a:p>
            <a:endParaRPr lang="en-US" dirty="0" smtClean="0"/>
          </a:p>
          <a:p>
            <a:pPr>
              <a:lnSpc>
                <a:spcPts val="1988"/>
              </a:lnSpc>
            </a:pPr>
            <a:r>
              <a:rPr lang="en-US" dirty="0" smtClean="0"/>
              <a:t>There are </a:t>
            </a:r>
            <a:r>
              <a:rPr lang="en-US" b="1" dirty="0" smtClean="0"/>
              <a:t>two key business drivers </a:t>
            </a:r>
            <a:r>
              <a:rPr lang="en-US" dirty="0" smtClean="0"/>
              <a:t>that are causing organizations to give serious attention to an enterprise-wide strategy. These are:</a:t>
            </a:r>
          </a:p>
          <a:p>
            <a:pPr>
              <a:lnSpc>
                <a:spcPts val="1988"/>
              </a:lnSpc>
              <a:spcBef>
                <a:spcPts val="622"/>
              </a:spcBef>
            </a:pPr>
            <a:r>
              <a:rPr lang="en-US" dirty="0" smtClean="0"/>
              <a:t>• </a:t>
            </a:r>
            <a:r>
              <a:rPr lang="en-US" b="1" dirty="0" smtClean="0"/>
              <a:t>Increased effectiveness</a:t>
            </a:r>
            <a:r>
              <a:rPr lang="en-US" dirty="0" smtClean="0"/>
              <a:t>. The ability to look at the issues holistically across the</a:t>
            </a:r>
          </a:p>
          <a:p>
            <a:pPr>
              <a:lnSpc>
                <a:spcPts val="1988"/>
              </a:lnSpc>
            </a:pPr>
            <a:r>
              <a:rPr lang="en-US" dirty="0" smtClean="0"/>
              <a:t>enterprise and </a:t>
            </a:r>
            <a:r>
              <a:rPr lang="en-US" b="1" dirty="0" smtClean="0"/>
              <a:t>identify large-scale threats early </a:t>
            </a:r>
            <a:r>
              <a:rPr lang="en-US" dirty="0" smtClean="0"/>
              <a:t>in their development,</a:t>
            </a:r>
          </a:p>
          <a:p>
            <a:pPr>
              <a:lnSpc>
                <a:spcPts val="1988"/>
              </a:lnSpc>
            </a:pPr>
            <a:r>
              <a:rPr lang="en-US" dirty="0" smtClean="0"/>
              <a:t>and </a:t>
            </a:r>
            <a:r>
              <a:rPr lang="en-US" b="1" dirty="0" smtClean="0"/>
              <a:t>mount effective countermeasures while there is still time for them to have maximum impact.</a:t>
            </a:r>
          </a:p>
          <a:p>
            <a:pPr>
              <a:lnSpc>
                <a:spcPts val="1988"/>
              </a:lnSpc>
              <a:spcBef>
                <a:spcPts val="622"/>
              </a:spcBef>
            </a:pPr>
            <a:r>
              <a:rPr lang="en-US" dirty="0" smtClean="0"/>
              <a:t>• </a:t>
            </a:r>
            <a:r>
              <a:rPr lang="en-US" b="1" dirty="0" smtClean="0"/>
              <a:t>Increased efficiency. </a:t>
            </a:r>
            <a:r>
              <a:rPr lang="en-US" dirty="0" smtClean="0"/>
              <a:t>The ability to leverage investments in data, tools and</a:t>
            </a:r>
          </a:p>
          <a:p>
            <a:pPr>
              <a:lnSpc>
                <a:spcPts val="1988"/>
              </a:lnSpc>
            </a:pPr>
            <a:r>
              <a:rPr lang="en-US" dirty="0" smtClean="0"/>
              <a:t>personnel in an economic environment where every organization and function is being asked to </a:t>
            </a:r>
            <a:r>
              <a:rPr lang="en-US" b="1" dirty="0" smtClean="0"/>
              <a:t>“do more with less.”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Advanced analytics, configurability, data management and reporting/dashboards are its key differentiators.</a:t>
            </a:r>
          </a:p>
          <a:p>
            <a:endParaRPr lang="en-US" dirty="0">
              <a:latin typeface="Arial" charset="0"/>
              <a:ea typeface="ＭＳ Ｐゴシック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1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8096" y="1344614"/>
            <a:ext cx="9859433" cy="461665"/>
          </a:xfr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Arial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8097" y="1827213"/>
            <a:ext cx="9859433" cy="4041775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–"/>
              <a:defRPr/>
            </a:lvl2pPr>
            <a:lvl3pPr>
              <a:buFont typeface="Arial" pitchFamily="34" charset="0"/>
              <a:buChar char="–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717551"/>
            <a:ext cx="9173633" cy="449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81167" y="6621464"/>
            <a:ext cx="1703917" cy="16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j-lt"/>
              </a:defRPr>
            </a:lvl1pPr>
          </a:lstStyle>
          <a:p>
            <a:r>
              <a:rPr lang="en-US" smtClean="0">
                <a:latin typeface="Arial" pitchFamily="34" charset="0"/>
              </a:rPr>
              <a:t>Page </a:t>
            </a:r>
            <a:fld id="{5698A34F-157D-4FC3-B6AE-341A8B909DED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8096" y="6475413"/>
            <a:ext cx="5334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sz="1000"/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81167" y="6475413"/>
            <a:ext cx="170391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</a:defRPr>
            </a:lvl1pPr>
          </a:lstStyle>
          <a:p>
            <a:r>
              <a:rPr lang="en-US" dirty="0" smtClean="0"/>
              <a:t>January 30,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7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Slide with Denom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18" y="109538"/>
            <a:ext cx="11577913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7" y="1676401"/>
            <a:ext cx="11578167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E0E3-04B5-490C-86D3-05A9B56BA816}" type="datetime3">
              <a:rPr lang="en-US" smtClean="0"/>
              <a:pPr/>
              <a:t>9 March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DB7-52C7-407A-9D61-3D60DE0C9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3849" y="975971"/>
            <a:ext cx="11578165" cy="41365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(enter value denomination)</a:t>
            </a:r>
          </a:p>
        </p:txBody>
      </p:sp>
    </p:spTree>
    <p:extLst>
      <p:ext uri="{BB962C8B-B14F-4D97-AF65-F5344CB8AC3E}">
        <p14:creationId xmlns:p14="http://schemas.microsoft.com/office/powerpoint/2010/main" val="23838720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  <p:sldLayoutId id="2147483676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rling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br.org/2012/10/data-scientist-the-sexiest-job-of-the-21st-century/ar/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areers.analytictalent.com/jobs/browse/category/sales_business_developmen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://careers.analytictalent.com/jobs/browse/category/business" TargetMode="External"/><Relationship Id="rId7" Type="http://schemas.openxmlformats.org/officeDocument/2006/relationships/hyperlink" Target="http://careers.analytictalent.com/jobs/browse/category/marketing_mgr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://www.datasciencecentral.com/" TargetMode="Externa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areers.analytictalent.com/jobs/browse/category/math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://careers.analytictalent.com/jobs/browse/category/software_engineering" TargetMode="External"/><Relationship Id="rId15" Type="http://schemas.openxmlformats.org/officeDocument/2006/relationships/image" Target="../media/image10.JPG"/><Relationship Id="rId10" Type="http://schemas.openxmlformats.org/officeDocument/2006/relationships/image" Target="../media/image5.gif"/><Relationship Id="rId4" Type="http://schemas.openxmlformats.org/officeDocument/2006/relationships/hyperlink" Target="http://careers.analytictalent.com/jobs/browse/category/data_management" TargetMode="External"/><Relationship Id="rId9" Type="http://schemas.openxmlformats.org/officeDocument/2006/relationships/hyperlink" Target="http://careers.analytictalent.com/jobs/browse/category/statistics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Analytics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Trends and Hot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687" y="717551"/>
            <a:ext cx="7267611" cy="449263"/>
          </a:xfrm>
        </p:spPr>
        <p:txBody>
          <a:bodyPr/>
          <a:lstStyle/>
          <a:p>
            <a:r>
              <a:rPr lang="en-US" dirty="0" smtClean="0"/>
              <a:t>Statistical Business Analyst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98844" y="6483570"/>
            <a:ext cx="1277938" cy="301479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10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666557" y="6481910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464694"/>
            <a:ext cx="9144000" cy="356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717551"/>
            <a:ext cx="7303897" cy="449263"/>
          </a:xfrm>
        </p:spPr>
        <p:txBody>
          <a:bodyPr/>
          <a:lstStyle/>
          <a:p>
            <a:r>
              <a:rPr lang="en-US" dirty="0" smtClean="0"/>
              <a:t>Statistical Programmer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978" y="6478446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11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749684" y="6469064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0" y="2654157"/>
            <a:ext cx="9033800" cy="382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62546" y="717551"/>
            <a:ext cx="7317752" cy="449263"/>
          </a:xfrm>
        </p:spPr>
        <p:txBody>
          <a:bodyPr/>
          <a:lstStyle/>
          <a:p>
            <a:r>
              <a:rPr lang="en-US" dirty="0" smtClean="0"/>
              <a:t>Data Integration Developer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29208" y="6383122"/>
            <a:ext cx="1703917" cy="1619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Page </a:t>
            </a:r>
            <a:fld id="{5698A34F-157D-4FC3-B6AE-341A8B909DED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/>
              <a:t>12</a:t>
            </a:fld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>
          <a:xfrm>
            <a:off x="10181166" y="6272790"/>
            <a:ext cx="1703917" cy="382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March 9,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7" y="2339831"/>
            <a:ext cx="9095050" cy="41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4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342" y="723221"/>
            <a:ext cx="6880225" cy="449263"/>
          </a:xfrm>
        </p:spPr>
        <p:txBody>
          <a:bodyPr/>
          <a:lstStyle/>
          <a:p>
            <a:r>
              <a:rPr lang="en-US" dirty="0" smtClean="0"/>
              <a:t>Predictive Modeler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56066" y="6464301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13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676947" y="6469064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  <a:endParaRPr lang="en-US" sz="9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4" y="2271713"/>
            <a:ext cx="651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30" y="3957926"/>
            <a:ext cx="8282764" cy="24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11" y="634837"/>
            <a:ext cx="7724404" cy="1126174"/>
          </a:xfrm>
        </p:spPr>
        <p:txBody>
          <a:bodyPr/>
          <a:lstStyle/>
          <a:p>
            <a:r>
              <a:rPr lang="en-US" dirty="0" smtClean="0"/>
              <a:t>A Typical Product Developer / Data Scientist Role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4255" y="6464735"/>
            <a:ext cx="1277938" cy="307976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14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593224" y="6477001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/>
              <a:t>March 9, 2015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 bwMode="gray">
          <a:xfrm>
            <a:off x="681511" y="2240417"/>
            <a:ext cx="8302172" cy="45429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Job Details</a:t>
            </a:r>
          </a:p>
          <a:p>
            <a:r>
              <a:rPr lang="en-US" sz="1100" dirty="0">
                <a:solidFill>
                  <a:schemeClr val="bg1"/>
                </a:solidFill>
              </a:rPr>
              <a:t>Facebook is seeking a Data Scientist to join our Data Science team. Individuals in this role are expected to be comfortable working as a software engineer and a quantitative researcher. The ideal candidate will have a keen interest in the study of an online social network, and a passion for identifying and answering questions that help us build the best products.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Responsibilities</a:t>
            </a:r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Work closely with a product engineering team to identify and answer important product questions</a:t>
            </a:r>
          </a:p>
          <a:p>
            <a:r>
              <a:rPr lang="en-US" sz="1100" dirty="0">
                <a:solidFill>
                  <a:schemeClr val="bg1"/>
                </a:solidFill>
              </a:rPr>
              <a:t>Answer product questions by using appropriate statistical techniques on available data</a:t>
            </a:r>
          </a:p>
          <a:p>
            <a:r>
              <a:rPr lang="en-US" sz="1100" dirty="0">
                <a:solidFill>
                  <a:schemeClr val="bg1"/>
                </a:solidFill>
              </a:rPr>
              <a:t>Communicate findings to product managers and engineers</a:t>
            </a:r>
          </a:p>
          <a:p>
            <a:r>
              <a:rPr lang="en-US" sz="1100" dirty="0">
                <a:solidFill>
                  <a:schemeClr val="bg1"/>
                </a:solidFill>
              </a:rPr>
              <a:t>Drive the collection of new data and the refinement of existing data sources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Analyze and interpret the results of product experiments</a:t>
            </a:r>
          </a:p>
          <a:p>
            <a:r>
              <a:rPr lang="en-US" sz="1100" dirty="0">
                <a:solidFill>
                  <a:schemeClr val="bg1"/>
                </a:solidFill>
              </a:rPr>
              <a:t>Develop best practices for instrumentation and experimentation and communicate those to product engineering teams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Requirements</a:t>
            </a:r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M.S. or Ph.D. in a relevant technical field, or 4+ years experience in a relevant role</a:t>
            </a:r>
          </a:p>
          <a:p>
            <a:r>
              <a:rPr lang="en-US" sz="1100" dirty="0">
                <a:solidFill>
                  <a:schemeClr val="bg1"/>
                </a:solidFill>
              </a:rPr>
              <a:t>Extensive experience solving analytical problems using quantitative approaches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Comfort manipulating and analyzing complex, high-volume, high-dimensionality data from varying sources</a:t>
            </a:r>
          </a:p>
          <a:p>
            <a:r>
              <a:rPr lang="en-US" sz="1100" dirty="0">
                <a:solidFill>
                  <a:schemeClr val="bg1"/>
                </a:solidFill>
              </a:rPr>
              <a:t>A strong passion for empirical research and for answering hard questions with data</a:t>
            </a:r>
          </a:p>
          <a:p>
            <a:r>
              <a:rPr lang="en-US" sz="1100" dirty="0">
                <a:solidFill>
                  <a:schemeClr val="bg1"/>
                </a:solidFill>
              </a:rPr>
              <a:t>A flexible analytic approach that allows for results at varying levels of precision</a:t>
            </a:r>
          </a:p>
          <a:p>
            <a:r>
              <a:rPr lang="en-US" sz="1100" dirty="0">
                <a:solidFill>
                  <a:schemeClr val="bg1"/>
                </a:solidFill>
              </a:rPr>
              <a:t>Ability to communicate complex quantitative analysis in a clear, precise, and actionable manner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Fluency with at least one scripting language such as Python or PHP</a:t>
            </a:r>
          </a:p>
          <a:p>
            <a:r>
              <a:rPr lang="en-US" sz="1100" dirty="0">
                <a:solidFill>
                  <a:schemeClr val="bg1"/>
                </a:solidFill>
              </a:rPr>
              <a:t>Familiarity with relational databases and SQL</a:t>
            </a:r>
          </a:p>
          <a:p>
            <a:r>
              <a:rPr lang="en-US" sz="1100" dirty="0">
                <a:solidFill>
                  <a:schemeClr val="bg1"/>
                </a:solidFill>
              </a:rPr>
              <a:t>Expert knowledge of an analysis tool such as R, </a:t>
            </a:r>
            <a:r>
              <a:rPr lang="en-US" sz="1100" dirty="0" err="1">
                <a:solidFill>
                  <a:schemeClr val="bg1"/>
                </a:solidFill>
              </a:rPr>
              <a:t>Matlab</a:t>
            </a:r>
            <a:r>
              <a:rPr lang="en-US" sz="1100" dirty="0">
                <a:solidFill>
                  <a:schemeClr val="bg1"/>
                </a:solidFill>
              </a:rPr>
              <a:t>, or SAS</a:t>
            </a:r>
          </a:p>
          <a:p>
            <a:r>
              <a:rPr lang="en-US" sz="1100" dirty="0">
                <a:solidFill>
                  <a:schemeClr val="bg1"/>
                </a:solidFill>
              </a:rPr>
              <a:t>Experience working with large data sets, experience working with distributed computing tools a plus (Map/Reduce, </a:t>
            </a:r>
            <a:r>
              <a:rPr lang="en-US" sz="1100" dirty="0" err="1">
                <a:solidFill>
                  <a:schemeClr val="bg1"/>
                </a:solidFill>
              </a:rPr>
              <a:t>Hadoop</a:t>
            </a:r>
            <a:r>
              <a:rPr lang="en-US" sz="1100" dirty="0">
                <a:solidFill>
                  <a:schemeClr val="bg1"/>
                </a:solidFill>
              </a:rPr>
              <a:t>, Hive, etc.)</a:t>
            </a:r>
          </a:p>
        </p:txBody>
      </p:sp>
    </p:spTree>
    <p:extLst>
      <p:ext uri="{BB962C8B-B14F-4D97-AF65-F5344CB8AC3E}">
        <p14:creationId xmlns:p14="http://schemas.microsoft.com/office/powerpoint/2010/main" val="2391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63" y="749137"/>
            <a:ext cx="6880225" cy="812530"/>
          </a:xfrm>
        </p:spPr>
        <p:txBody>
          <a:bodyPr/>
          <a:lstStyle/>
          <a:p>
            <a:r>
              <a:rPr lang="en-US" dirty="0" smtClean="0"/>
              <a:t>Gartner Magic Quadrant for Business Intelligence Platforms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159875" y="6621464"/>
            <a:ext cx="1277938" cy="475527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15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011930" y="6630989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/>
              <a:t>March 9, 2015</a:t>
            </a:r>
            <a:endParaRPr lang="en-US" sz="900" dirty="0"/>
          </a:p>
        </p:txBody>
      </p:sp>
      <p:pic>
        <p:nvPicPr>
          <p:cNvPr id="5" name="Picture 4" descr="Figure 1. Magic Quadrant for Business Intelligence Platform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1" y="2263459"/>
            <a:ext cx="4982029" cy="4519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873875" y="2895567"/>
            <a:ext cx="3563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IT — 38.9</a:t>
            </a:r>
            <a:r>
              <a:rPr lang="en-US" b="1" dirty="0"/>
              <a:t>%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Business user — 20.8</a:t>
            </a:r>
            <a:r>
              <a:rPr lang="en-US" b="1" dirty="0"/>
              <a:t>%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Blended business and IT responsibilities — 40.3</a:t>
            </a:r>
            <a:r>
              <a:rPr lang="en-US" b="1" dirty="0"/>
              <a:t>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 bwMode="gray">
          <a:xfrm>
            <a:off x="6873875" y="2322286"/>
            <a:ext cx="35639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/>
              <a:t>BI Platform Decision Makers:</a:t>
            </a:r>
          </a:p>
        </p:txBody>
      </p:sp>
    </p:spTree>
    <p:extLst>
      <p:ext uri="{BB962C8B-B14F-4D97-AF65-F5344CB8AC3E}">
        <p14:creationId xmlns:p14="http://schemas.microsoft.com/office/powerpoint/2010/main" val="32080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36" y="5575685"/>
            <a:ext cx="8732941" cy="620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51" y="1014768"/>
            <a:ext cx="8737098" cy="6207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78425" y="1617040"/>
            <a:ext cx="1737360" cy="390144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7160" tIns="91440" rIns="13716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</a:t>
            </a:r>
          </a:p>
          <a:p>
            <a:pPr algn="ctr"/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Modeling</a:t>
            </a:r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Ad Hoc Query &amp; Reporting</a:t>
            </a:r>
            <a:endParaRPr lang="en-US" sz="1300" dirty="0"/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Diagnostic Analytics</a:t>
            </a:r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Optimization to provide alternative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scenarios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29530" y="1617040"/>
            <a:ext cx="1737360" cy="390144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7160" tIns="91440" rIns="137160">
            <a:normAutofit/>
          </a:bodyPr>
          <a:lstStyle/>
          <a:p>
            <a:pPr algn="ctr"/>
            <a:r>
              <a:rPr lang="en-US" sz="1300" b="1" dirty="0"/>
              <a:t>Data </a:t>
            </a:r>
            <a:r>
              <a:rPr lang="en-US" sz="1300" b="1" dirty="0"/>
              <a:t>Management</a:t>
            </a:r>
          </a:p>
          <a:p>
            <a:pPr marL="137160" indent="-137160" algn="ctr">
              <a:buSzPct val="80000"/>
              <a:buFont typeface="Arial" pitchFamily="34" charset="0"/>
              <a:buChar char="•"/>
            </a:pPr>
            <a:endParaRPr lang="en-US" sz="1300" b="1" dirty="0"/>
          </a:p>
          <a:p>
            <a:pPr marL="137160" indent="-137160">
              <a:buSzPct val="80000"/>
              <a:buFont typeface="Arial" pitchFamily="34" charset="0"/>
              <a:buChar char="•"/>
            </a:pPr>
            <a:endParaRPr lang="en-US" sz="1300" dirty="0"/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Extraction and Manipulation of Data</a:t>
            </a:r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Data </a:t>
            </a:r>
            <a:r>
              <a:rPr lang="en-US" sz="1300" dirty="0"/>
              <a:t>Quality</a:t>
            </a:r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Data preparation, summarization and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exploration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7320" y="1617040"/>
            <a:ext cx="1737360" cy="390144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7160" tIns="45720" rIns="137160">
            <a:normAutofit/>
          </a:bodyPr>
          <a:lstStyle/>
          <a:p>
            <a:pPr lvl="0"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  <a:buSzPct val="80000"/>
            </a:pPr>
            <a:endParaRPr lang="en-US" sz="1400" dirty="0"/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Continuous Monitoring</a:t>
            </a:r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Alert Generation Process</a:t>
            </a:r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/>
              <a:t>Real-time </a:t>
            </a:r>
            <a:r>
              <a:rPr lang="en-US" sz="1300" dirty="0" err="1"/>
              <a:t>Decisioning</a:t>
            </a:r>
            <a:endParaRPr lang="en-US" sz="1300" dirty="0"/>
          </a:p>
          <a:p>
            <a:pPr marL="137160" indent="-137160">
              <a:buSzPct val="80000"/>
              <a:buFont typeface="Arial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Balance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between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risk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and reward</a:t>
            </a:r>
            <a:endParaRPr lang="en-US" sz="1300" dirty="0"/>
          </a:p>
        </p:txBody>
      </p:sp>
      <p:sp>
        <p:nvSpPr>
          <p:cNvPr id="28" name="Rectangle 27"/>
          <p:cNvSpPr/>
          <p:nvPr/>
        </p:nvSpPr>
        <p:spPr>
          <a:xfrm>
            <a:off x="6976215" y="1617040"/>
            <a:ext cx="1737360" cy="390144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7160" tIns="91440" rIns="13716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Management</a:t>
            </a: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/>
              <a:t>Social </a:t>
            </a:r>
            <a:r>
              <a:rPr lang="en-US" sz="1300" dirty="0"/>
              <a:t>Network Investigation</a:t>
            </a:r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/>
              <a:t>Alert Disposition</a:t>
            </a:r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/>
              <a:t>Case Management Integration</a:t>
            </a:r>
            <a:endParaRPr lang="en-US" sz="13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072424" y="5732151"/>
            <a:ext cx="6047152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36576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None/>
              <a:defRPr sz="1600" b="1" kern="1200" cap="all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None/>
              <a:tabLst/>
              <a:defRPr sz="2000" b="1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None/>
              <a:defRPr sz="1800" b="1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None/>
              <a:defRPr sz="1600" b="1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None/>
              <a:defRPr sz="1600" b="1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Stream </a:t>
            </a:r>
            <a:r>
              <a:rPr lang="en-US" sz="1400" dirty="0">
                <a:solidFill>
                  <a:schemeClr val="bg1"/>
                </a:solidFill>
              </a:rPr>
              <a:t>It - Score It - Store </a:t>
            </a:r>
            <a:r>
              <a:rPr lang="en-US" sz="1400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25111" y="1617040"/>
            <a:ext cx="1737360" cy="390144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7160" tIns="91440" rIns="137160">
            <a:normAutofit/>
          </a:bodyPr>
          <a:lstStyle/>
          <a:p>
            <a:pPr algn="ctr"/>
            <a:r>
              <a:rPr lang="en-US" sz="1250" b="1" dirty="0"/>
              <a:t>Case </a:t>
            </a:r>
            <a:r>
              <a:rPr lang="en-US" sz="1250" b="1" dirty="0"/>
              <a:t>Investigation</a:t>
            </a:r>
          </a:p>
          <a:p>
            <a:pPr algn="ctr">
              <a:lnSpc>
                <a:spcPct val="110000"/>
              </a:lnSpc>
            </a:pPr>
            <a:endPara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endParaRPr lang="en-US" sz="1300" dirty="0"/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/>
              <a:t>Workflow </a:t>
            </a:r>
            <a:r>
              <a:rPr lang="en-US" sz="1300" dirty="0"/>
              <a:t>&amp; Doc Management</a:t>
            </a:r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/>
              <a:t>Intelligent </a:t>
            </a:r>
            <a:r>
              <a:rPr lang="en-US" sz="1300" dirty="0"/>
              <a:t>Data Repository</a:t>
            </a:r>
            <a:endParaRPr lang="en-US" sz="1300" dirty="0"/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/>
              <a:t>Continuous Analytic Improvement</a:t>
            </a:r>
          </a:p>
          <a:p>
            <a:pPr marL="137160" indent="-137160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1300" dirty="0"/>
              <a:t>Dashboards &amp; Reporting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55789" y="1"/>
            <a:ext cx="8329254" cy="983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AB0534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445" y="1116640"/>
            <a:ext cx="8281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SAS Fraud Management </a:t>
            </a:r>
            <a:r>
              <a:rPr lang="en-US" dirty="0">
                <a:solidFill>
                  <a:schemeClr val="bg1"/>
                </a:solidFill>
              </a:rPr>
              <a:t>- End-To-End Value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327" y="6196397"/>
            <a:ext cx="1115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operational lifecycle for advanced analytics:  Analytics, Scoring, Monitoring</a:t>
            </a:r>
            <a:endParaRPr lang="en-US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4255" y="6464735"/>
            <a:ext cx="1277938" cy="307976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Page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latin typeface="Arial" pitchFamily="34" charset="0"/>
              </a:rPr>
              <a:t>16</a:t>
            </a:r>
            <a:endParaRPr lang="en-US" sz="9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827210" y="6567031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solidFill>
                  <a:schemeClr val="tx1"/>
                </a:solidFill>
              </a:rPr>
              <a:t>March 9, 2015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82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Framework for Ethics &amp; </a:t>
            </a:r>
            <a:r>
              <a:rPr lang="en-US" dirty="0" err="1" smtClean="0">
                <a:solidFill>
                  <a:schemeClr val="bg1"/>
                </a:solidFill>
              </a:rPr>
              <a:t>Analyics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by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00954" y="6380513"/>
            <a:ext cx="6142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</a:rPr>
              <a:t>Page </a:t>
            </a:r>
            <a:r>
              <a:rPr lang="en-US" sz="900" dirty="0" smtClean="0">
                <a:latin typeface="Arial" pitchFamily="34" charset="0"/>
              </a:rPr>
              <a:t>17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02922" y="6380513"/>
            <a:ext cx="9669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March 9, 2015</a:t>
            </a:r>
            <a:endParaRPr lang="en-US" sz="900" dirty="0"/>
          </a:p>
        </p:txBody>
      </p:sp>
      <p:sp>
        <p:nvSpPr>
          <p:cNvPr id="10" name="Rounded Rectangle 9"/>
          <p:cNvSpPr/>
          <p:nvPr/>
        </p:nvSpPr>
        <p:spPr>
          <a:xfrm>
            <a:off x="768095" y="2473035"/>
            <a:ext cx="5050813" cy="113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15240" y="2473036"/>
            <a:ext cx="5263766" cy="11326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8096" y="3958936"/>
            <a:ext cx="1933540" cy="10806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56424" y="3979486"/>
            <a:ext cx="1933540" cy="1080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04568" y="3958935"/>
            <a:ext cx="1933540" cy="1080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21007" y="3958935"/>
            <a:ext cx="1933540" cy="1080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545466" y="3969324"/>
            <a:ext cx="1933540" cy="1080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9558" y="2857805"/>
            <a:ext cx="43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Proactive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7644" y="2808506"/>
            <a:ext cx="507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Respect for Users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299" y="4080868"/>
            <a:ext cx="188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Life Cycle Protection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6424" y="4278818"/>
            <a:ext cx="18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Embedded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4660" y="4257935"/>
            <a:ext cx="18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Default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88471" y="4142423"/>
            <a:ext cx="225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Visibility / Transparency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5466" y="4111157"/>
            <a:ext cx="188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Positive Sum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095" y="5573634"/>
            <a:ext cx="682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Ann </a:t>
            </a:r>
            <a:r>
              <a:rPr lang="en-US" b="1" dirty="0" err="1" smtClean="0"/>
              <a:t>Cavoukian</a:t>
            </a:r>
            <a:r>
              <a:rPr lang="en-US" b="1" dirty="0" smtClean="0"/>
              <a:t>, https</a:t>
            </a:r>
            <a:r>
              <a:rPr lang="en-US" b="1" dirty="0"/>
              <a:t>://privacybydesign.ca/</a:t>
            </a:r>
          </a:p>
        </p:txBody>
      </p:sp>
    </p:spTree>
    <p:extLst>
      <p:ext uri="{BB962C8B-B14F-4D97-AF65-F5344CB8AC3E}">
        <p14:creationId xmlns:p14="http://schemas.microsoft.com/office/powerpoint/2010/main" val="27759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Framework for Ethics &amp; </a:t>
            </a:r>
            <a:r>
              <a:rPr lang="en-US" dirty="0" err="1" smtClean="0">
                <a:solidFill>
                  <a:schemeClr val="bg1"/>
                </a:solidFill>
              </a:rPr>
              <a:t>Analyics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by Design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02922" y="6380513"/>
            <a:ext cx="9669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March 9, 2015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2697480"/>
            <a:ext cx="10835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Proactive, not Reactive—Preventative, not Remedial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Privacy as the Default Setting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Privacy Embedded into Design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Full Functionality—Positive-Sum, not Zero-Sum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End-to-End Security – Full Lifecycle Prevention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Visibility &amp; Transparency – For Users and Providers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Respect for User Privacy – For All Stakeholders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0100954" y="6380513"/>
            <a:ext cx="6142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</a:rPr>
              <a:t>Page </a:t>
            </a:r>
            <a:r>
              <a:rPr lang="en-US" sz="900" dirty="0" smtClean="0">
                <a:latin typeface="Arial" pitchFamily="34" charset="0"/>
              </a:rPr>
              <a:t>18</a:t>
            </a:r>
            <a:endParaRPr lang="en-US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42873" y="2433638"/>
            <a:ext cx="7394575" cy="4041775"/>
          </a:xfrm>
          <a:prstGeom prst="rect">
            <a:avLst/>
          </a:prstGeom>
        </p:spPr>
        <p:txBody>
          <a:bodyPr/>
          <a:lstStyle/>
          <a:p>
            <a:r>
              <a:rPr lang="en-US" b="1" smtClean="0"/>
              <a:t>Introduction </a:t>
            </a:r>
            <a:endParaRPr lang="en-US" b="1" dirty="0" smtClean="0"/>
          </a:p>
          <a:p>
            <a:r>
              <a:rPr lang="en-US" b="1" dirty="0" smtClean="0"/>
              <a:t>The BI Job Market </a:t>
            </a:r>
          </a:p>
          <a:p>
            <a:r>
              <a:rPr lang="en-US" b="1" dirty="0" smtClean="0"/>
              <a:t>Analytics People &amp; Processes  </a:t>
            </a:r>
            <a:endParaRPr lang="en-US" b="1" dirty="0" smtClean="0"/>
          </a:p>
          <a:p>
            <a:pPr lvl="1"/>
            <a:r>
              <a:rPr lang="en-US" b="1" dirty="0" smtClean="0"/>
              <a:t>Data Science Roles</a:t>
            </a:r>
          </a:p>
          <a:p>
            <a:r>
              <a:rPr lang="en-US" b="1" dirty="0" smtClean="0"/>
              <a:t>Analytics Products &amp; Services</a:t>
            </a:r>
          </a:p>
          <a:p>
            <a:r>
              <a:rPr lang="en-US" b="1" dirty="0" smtClean="0"/>
              <a:t>Analytical Platforms </a:t>
            </a:r>
            <a:endParaRPr lang="en-US" b="1" dirty="0" smtClean="0"/>
          </a:p>
          <a:p>
            <a:r>
              <a:rPr lang="en-US" b="1" dirty="0" smtClean="0"/>
              <a:t>Analytics &amp; Ethics </a:t>
            </a:r>
          </a:p>
          <a:p>
            <a:pPr lvl="1"/>
            <a:r>
              <a:rPr lang="en-US" b="1" dirty="0" smtClean="0"/>
              <a:t>Privacy by Design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51250" y="6363773"/>
            <a:ext cx="1277938" cy="33865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2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5723" y="6363773"/>
            <a:ext cx="9669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March 9,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390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00072" y="1640115"/>
            <a:ext cx="7972842" cy="42288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://www.thearling.com/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Overview of Data Mining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6255" y="6510917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3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0718512" y="6510917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29923"/>
              </p:ext>
            </p:extLst>
          </p:nvPr>
        </p:nvGraphicFramePr>
        <p:xfrm>
          <a:off x="572608" y="2373559"/>
          <a:ext cx="7972842" cy="44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643"/>
                <a:gridCol w="3133585"/>
                <a:gridCol w="2657614"/>
              </a:tblGrid>
              <a:tr h="752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Technologies</a:t>
                      </a:r>
                      <a:endParaRPr lang="en-US" dirty="0"/>
                    </a:p>
                  </a:txBody>
                  <a:tcPr/>
                </a:tc>
              </a:tr>
              <a:tr h="435816">
                <a:tc>
                  <a:txBody>
                    <a:bodyPr/>
                    <a:lstStyle/>
                    <a:p>
                      <a:r>
                        <a:rPr lang="en-US" dirty="0" smtClean="0"/>
                        <a:t>Data Collection (1960’s)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“What was total revenue</a:t>
                      </a:r>
                      <a:r>
                        <a:rPr lang="en-US" baseline="0" dirty="0" smtClean="0"/>
                        <a:t> in the past 5 years?”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Mainframe</a:t>
                      </a:r>
                      <a:r>
                        <a:rPr lang="en-US" baseline="0" dirty="0" smtClean="0"/>
                        <a:t> computers, tape backup</a:t>
                      </a:r>
                      <a:endParaRPr lang="en-US" dirty="0"/>
                    </a:p>
                  </a:txBody>
                  <a:tcPr/>
                </a:tc>
              </a:tr>
              <a:tr h="435816">
                <a:tc>
                  <a:txBody>
                    <a:bodyPr/>
                    <a:lstStyle/>
                    <a:p>
                      <a:r>
                        <a:rPr lang="en-US" dirty="0" smtClean="0"/>
                        <a:t>Data Access (1980’s)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“What were unit sales in New</a:t>
                      </a:r>
                      <a:r>
                        <a:rPr lang="en-US" baseline="0" dirty="0" smtClean="0"/>
                        <a:t> England last March?”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RDBMS,</a:t>
                      </a:r>
                      <a:r>
                        <a:rPr lang="en-US" baseline="0" dirty="0" smtClean="0"/>
                        <a:t> SQL, ODBC</a:t>
                      </a:r>
                      <a:endParaRPr lang="en-US" dirty="0"/>
                    </a:p>
                  </a:txBody>
                  <a:tcPr/>
                </a:tc>
              </a:tr>
              <a:tr h="488694">
                <a:tc>
                  <a:txBody>
                    <a:bodyPr/>
                    <a:lstStyle/>
                    <a:p>
                      <a:r>
                        <a:rPr lang="en-US" dirty="0" smtClean="0"/>
                        <a:t>Data Warehousing</a:t>
                      </a:r>
                      <a:r>
                        <a:rPr lang="en-US" baseline="0" dirty="0" smtClean="0"/>
                        <a:t> (1990’s)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““What were unit sales in New</a:t>
                      </a:r>
                      <a:r>
                        <a:rPr lang="en-US" baseline="0" dirty="0" smtClean="0"/>
                        <a:t> England last March?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Drill down to Boston”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OLAP, multi-dimensional</a:t>
                      </a:r>
                      <a:r>
                        <a:rPr lang="en-US" baseline="0" dirty="0" smtClean="0"/>
                        <a:t> databases, data warehouses</a:t>
                      </a:r>
                      <a:endParaRPr lang="en-US" dirty="0"/>
                    </a:p>
                  </a:txBody>
                  <a:tcPr/>
                </a:tc>
              </a:tr>
              <a:tr h="488694">
                <a:tc>
                  <a:txBody>
                    <a:bodyPr/>
                    <a:lstStyle/>
                    <a:p>
                      <a:r>
                        <a:rPr lang="en-US" dirty="0" smtClean="0"/>
                        <a:t>Data Mining </a:t>
                      </a:r>
                    </a:p>
                    <a:p>
                      <a:r>
                        <a:rPr lang="en-US" dirty="0" smtClean="0"/>
                        <a:t>(Today)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“What’s likely to happen to Boston sales next month</a:t>
                      </a:r>
                      <a:r>
                        <a:rPr lang="en-US" baseline="0" dirty="0" smtClean="0"/>
                        <a:t> and why?”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algorithms, massively parallel databases, Big Data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59876" y="3626427"/>
            <a:ext cx="197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While technical capabilities have changed, the analytic process is relatively similar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19" y="994936"/>
            <a:ext cx="6880225" cy="452432"/>
          </a:xfrm>
        </p:spPr>
        <p:txBody>
          <a:bodyPr/>
          <a:lstStyle/>
          <a:p>
            <a:r>
              <a:rPr lang="en-US" dirty="0" smtClean="0"/>
              <a:t>Business Analytics In </a:t>
            </a:r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20984" y="6550026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4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822421" y="6550026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dirty="0"/>
          </a:p>
        </p:txBody>
      </p:sp>
      <p:pic>
        <p:nvPicPr>
          <p:cNvPr id="1026" name="Picture 3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1" y="2334003"/>
            <a:ext cx="3387044" cy="485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12431" y="2787371"/>
            <a:ext cx="40474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Data </a:t>
            </a:r>
            <a:r>
              <a:rPr lang="en-US" b="1" dirty="0"/>
              <a:t>Scientist</a:t>
            </a:r>
          </a:p>
          <a:p>
            <a:endParaRPr lang="en-US" b="1" dirty="0"/>
          </a:p>
          <a:p>
            <a:r>
              <a:rPr lang="en-US" b="1" dirty="0"/>
              <a:t>Deemed “the sexiest job of the 21st century” by </a:t>
            </a:r>
            <a:r>
              <a:rPr lang="en-US" b="1" u="sng" dirty="0">
                <a:hlinkClick r:id="rId3"/>
              </a:rPr>
              <a:t>Harvard Business Review,</a:t>
            </a:r>
            <a:r>
              <a:rPr lang="en-US" b="1" dirty="0"/>
              <a:t> data scientists bridge the gap between the skills of a statistician, a computer scientist and an MBA.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Salaries </a:t>
            </a:r>
            <a:r>
              <a:rPr lang="en-US" b="1" dirty="0"/>
              <a:t>vary from $110,000 to $</a:t>
            </a:r>
            <a:r>
              <a:rPr lang="en-US" b="1" dirty="0" smtClean="0"/>
              <a:t>140,000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95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958039" y="2739737"/>
            <a:ext cx="7958328" cy="4344987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Gartner says worldwide IT spending will increase 3.8 percent in 2013 to reach $3.7 trillion, and that excitement for big data is leading the way. </a:t>
            </a:r>
            <a:endParaRPr lang="en-US" b="1" dirty="0" smtClean="0"/>
          </a:p>
          <a:p>
            <a:r>
              <a:rPr lang="en-US" b="1" dirty="0" smtClean="0"/>
              <a:t>By 2015, </a:t>
            </a:r>
            <a:r>
              <a:rPr lang="en-US" b="1" dirty="0"/>
              <a:t>4.4 million jobs will be created to support big data. </a:t>
            </a:r>
            <a:endParaRPr lang="en-US" b="1" dirty="0" smtClean="0"/>
          </a:p>
          <a:p>
            <a:r>
              <a:rPr lang="en-US" b="1" dirty="0"/>
              <a:t>O</a:t>
            </a:r>
            <a:r>
              <a:rPr lang="en-US" b="1" dirty="0" smtClean="0"/>
              <a:t>ver </a:t>
            </a:r>
            <a:r>
              <a:rPr lang="en-US" b="1" dirty="0"/>
              <a:t>90-percent of the </a:t>
            </a:r>
            <a:r>
              <a:rPr lang="en-US" b="1" dirty="0" smtClean="0"/>
              <a:t>NCSU Class </a:t>
            </a:r>
            <a:r>
              <a:rPr lang="en-US" b="1" dirty="0"/>
              <a:t>of 2013 have received one or more offers of employment, and over 80-percent have accepted new positions. </a:t>
            </a:r>
            <a:r>
              <a:rPr lang="en-US" b="1" dirty="0" smtClean="0"/>
              <a:t>The </a:t>
            </a:r>
            <a:r>
              <a:rPr lang="en-US" b="1" dirty="0"/>
              <a:t>average base salary reached an all-time high of $96,900, an increase of nearly </a:t>
            </a:r>
            <a:r>
              <a:rPr lang="en-US" b="1" dirty="0" smtClean="0"/>
              <a:t>9% </a:t>
            </a:r>
            <a:r>
              <a:rPr lang="en-US" b="1" dirty="0"/>
              <a:t>over the Class of 2012.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Job Prospects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16367" y="6532995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5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0718511" y="6537758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4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700202" y="6479455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6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708121" y="6469064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5" y="1619994"/>
            <a:ext cx="5181599" cy="464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gray">
          <a:xfrm>
            <a:off x="1857829" y="246743"/>
            <a:ext cx="6879771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600" b="1" dirty="0"/>
              <a:t>Harlan Harris: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600" b="1" dirty="0"/>
              <a:t>The Data Scientist </a:t>
            </a:r>
            <a:r>
              <a:rPr lang="en-US" sz="2600" b="1" dirty="0" err="1"/>
              <a:t>Mashup</a:t>
            </a:r>
            <a:r>
              <a:rPr lang="en-US" sz="26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 bwMode="gray">
          <a:xfrm>
            <a:off x="7355444" y="2567217"/>
            <a:ext cx="3267756" cy="22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/>
              <a:t>Data Scientists blend 3 core skills in a surprising number of ways: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Coding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Machine Learning (math)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Domain Knowledge</a:t>
            </a:r>
          </a:p>
        </p:txBody>
      </p:sp>
    </p:spTree>
    <p:extLst>
      <p:ext uri="{BB962C8B-B14F-4D97-AF65-F5344CB8AC3E}">
        <p14:creationId xmlns:p14="http://schemas.microsoft.com/office/powerpoint/2010/main" val="29707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2" y="590110"/>
            <a:ext cx="7136983" cy="1166813"/>
          </a:xfrm>
        </p:spPr>
        <p:txBody>
          <a:bodyPr/>
          <a:lstStyle/>
          <a:p>
            <a:r>
              <a:rPr lang="en-US" dirty="0" smtClean="0"/>
              <a:t>CRISP-DM: </a:t>
            </a:r>
            <a:br>
              <a:rPr lang="en-US" dirty="0" smtClean="0"/>
            </a:br>
            <a:r>
              <a:rPr lang="en-US" dirty="0" smtClean="0"/>
              <a:t>Data Mining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047748" y="6550316"/>
            <a:ext cx="1277938" cy="233363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7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718512" y="6550026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2" y="2260421"/>
            <a:ext cx="4943021" cy="4843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gray">
          <a:xfrm>
            <a:off x="5995555" y="2753590"/>
            <a:ext cx="4149931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/>
              <a:t>Up to 60% of the work effort in a major data mining project is typically related to data preparation and cleansing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/>
              <a:t>Be prepared for the unexpected when working with real-world data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43094" y="5194636"/>
            <a:ext cx="3534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ftp://ftp.software.ibm.com/software/.../</a:t>
            </a:r>
            <a:r>
              <a:rPr lang="en-US" b="1" i="1" dirty="0"/>
              <a:t>Model</a:t>
            </a:r>
            <a:r>
              <a:rPr lang="en-US" i="1" dirty="0"/>
              <a:t>er/.../</a:t>
            </a:r>
            <a:r>
              <a:rPr lang="en-US" b="1" i="1" dirty="0"/>
              <a:t>CRISP</a:t>
            </a:r>
            <a:r>
              <a:rPr lang="en-US" i="1" dirty="0"/>
              <a:t>-</a:t>
            </a:r>
            <a:r>
              <a:rPr lang="en-US" b="1" i="1" dirty="0"/>
              <a:t>DM</a:t>
            </a:r>
            <a:r>
              <a:rPr lang="en-US" i="1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1944914" y="2797629"/>
          <a:ext cx="77941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049482" y="2379518"/>
            <a:ext cx="5401229" cy="48485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Descriptive</a:t>
            </a:r>
          </a:p>
          <a:p>
            <a:r>
              <a:rPr lang="en-US" b="1" dirty="0" smtClean="0"/>
              <a:t>Dashboards</a:t>
            </a:r>
          </a:p>
          <a:p>
            <a:r>
              <a:rPr lang="en-US" b="1" dirty="0" smtClean="0"/>
              <a:t>Process mining</a:t>
            </a:r>
          </a:p>
          <a:p>
            <a:r>
              <a:rPr lang="en-US" b="1" dirty="0"/>
              <a:t>T</a:t>
            </a:r>
            <a:r>
              <a:rPr lang="en-US" b="1" dirty="0" smtClean="0"/>
              <a:t>ext mining</a:t>
            </a:r>
          </a:p>
          <a:p>
            <a:r>
              <a:rPr lang="en-US" b="1" dirty="0"/>
              <a:t>B</a:t>
            </a:r>
            <a:r>
              <a:rPr lang="en-US" b="1" dirty="0" smtClean="0"/>
              <a:t>usiness </a:t>
            </a:r>
            <a:r>
              <a:rPr lang="en-US" b="1" dirty="0"/>
              <a:t>performance </a:t>
            </a:r>
            <a:r>
              <a:rPr lang="en-US" b="1" dirty="0" smtClean="0"/>
              <a:t>management</a:t>
            </a:r>
          </a:p>
          <a:p>
            <a:r>
              <a:rPr lang="en-US" b="1" dirty="0" smtClean="0"/>
              <a:t>Benchmarking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9482" y="790884"/>
            <a:ext cx="7393632" cy="812530"/>
          </a:xfrm>
        </p:spPr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Analytics </a:t>
            </a:r>
            <a:r>
              <a:rPr lang="en-US" dirty="0" smtClean="0"/>
              <a:t>&amp; Data Mining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68353" y="6509458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8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905871" y="2379518"/>
            <a:ext cx="4231143" cy="46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9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28650" indent="-288925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96837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SzPct val="85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368425" indent="-225425" algn="l" rtl="0" eaLnBrk="1" fontAlgn="base" hangingPunct="1">
              <a:spcBef>
                <a:spcPct val="0"/>
              </a:spcBef>
              <a:spcAft>
                <a:spcPct val="400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7097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1669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6241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0813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538538" indent="-227013" algn="l" rtl="0" eaLnBrk="1" fontAlgn="base" hangingPunct="1">
              <a:spcBef>
                <a:spcPct val="0"/>
              </a:spcBef>
              <a:spcAft>
                <a:spcPct val="40000"/>
              </a:spcAft>
              <a:buSzPct val="80000"/>
              <a:buFont typeface="Arial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+mn-lt"/>
              </a:rPr>
              <a:t>Predictive</a:t>
            </a:r>
          </a:p>
          <a:p>
            <a:r>
              <a:rPr lang="en-US" sz="1800" b="1" dirty="0">
                <a:latin typeface="+mn-lt"/>
              </a:rPr>
              <a:t>P</a:t>
            </a:r>
            <a:r>
              <a:rPr lang="en-US" sz="1800" b="1" dirty="0">
                <a:latin typeface="+mn-lt"/>
              </a:rPr>
              <a:t>redictive analytics </a:t>
            </a:r>
          </a:p>
          <a:p>
            <a:r>
              <a:rPr lang="en-US" sz="1800" b="1" dirty="0">
                <a:latin typeface="+mn-lt"/>
              </a:rPr>
              <a:t>P</a:t>
            </a:r>
            <a:r>
              <a:rPr lang="en-US" sz="1800" b="1" dirty="0">
                <a:latin typeface="+mn-lt"/>
              </a:rPr>
              <a:t>rescriptive analytics</a:t>
            </a:r>
          </a:p>
          <a:p>
            <a:r>
              <a:rPr lang="en-US" sz="1800" b="1" dirty="0" err="1">
                <a:latin typeface="+mn-lt"/>
              </a:rPr>
              <a:t>Realtime</a:t>
            </a:r>
            <a:r>
              <a:rPr lang="en-US" sz="1800" b="1" dirty="0">
                <a:latin typeface="+mn-lt"/>
              </a:rPr>
              <a:t> scoring</a:t>
            </a:r>
          </a:p>
          <a:p>
            <a:r>
              <a:rPr lang="en-US" sz="1800" b="1" dirty="0">
                <a:latin typeface="+mn-lt"/>
              </a:rPr>
              <a:t>Online </a:t>
            </a:r>
            <a:r>
              <a:rPr lang="en-US" sz="1800" b="1" dirty="0">
                <a:latin typeface="+mn-lt"/>
              </a:rPr>
              <a:t>analytical </a:t>
            </a:r>
            <a:r>
              <a:rPr lang="en-US" sz="1800" b="1" dirty="0">
                <a:latin typeface="+mn-lt"/>
              </a:rPr>
              <a:t>processing</a:t>
            </a:r>
          </a:p>
          <a:p>
            <a:r>
              <a:rPr lang="en-US" sz="1800" b="1" dirty="0">
                <a:latin typeface="+mn-lt"/>
              </a:rPr>
              <a:t>R</a:t>
            </a:r>
            <a:r>
              <a:rPr lang="en-US" sz="1800" b="1" dirty="0">
                <a:latin typeface="+mn-lt"/>
              </a:rPr>
              <a:t>anking algorithms</a:t>
            </a:r>
          </a:p>
          <a:p>
            <a:r>
              <a:rPr lang="en-US" sz="1800" b="1" dirty="0" smtClean="0">
                <a:latin typeface="+mn-lt"/>
              </a:rPr>
              <a:t>Optimization engines</a:t>
            </a:r>
            <a:endParaRPr lang="en-US" sz="1800" b="1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 bwMode="gray">
          <a:xfrm>
            <a:off x="2322286" y="5704114"/>
            <a:ext cx="7416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i="1" dirty="0"/>
              <a:t>These functions are highly inter-related and fall on a continuum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58785" y="6475005"/>
            <a:ext cx="9669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March 9,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569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073" y="714381"/>
            <a:ext cx="6880225" cy="452432"/>
          </a:xfrm>
        </p:spPr>
        <p:txBody>
          <a:bodyPr/>
          <a:lstStyle/>
          <a:p>
            <a:r>
              <a:rPr lang="en-US" dirty="0" smtClean="0"/>
              <a:t>Data Scientists Work in Teams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515071" y="6491402"/>
            <a:ext cx="1277938" cy="161925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>
                <a:latin typeface="Arial" pitchFamily="34" charset="0"/>
              </a:rPr>
              <a:t>Page </a:t>
            </a:r>
            <a:fld id="{5698A34F-157D-4FC3-B6AE-341A8B909DED}" type="slidenum">
              <a:rPr lang="en-US" sz="900" smtClean="0">
                <a:latin typeface="Arial" pitchFamily="34" charset="0"/>
              </a:rPr>
              <a:pPr/>
              <a:t>9</a:t>
            </a:fld>
            <a:endParaRPr lang="en-US" sz="900" dirty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681388" y="6491402"/>
            <a:ext cx="1277938" cy="152400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March 9, 2015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4121" y="5565046"/>
            <a:ext cx="444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http://www.datasciencecentral.com</a:t>
            </a:r>
            <a:r>
              <a:rPr lang="en-US" dirty="0"/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960502" y="2519832"/>
            <a:ext cx="4098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Arial" pitchFamily="34" charset="0"/>
                <a:cs typeface="Arial" pitchFamily="34" charset="0"/>
              </a:rPr>
              <a:t>Job Categories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3" eaLnBrk="0" hangingPunct="0"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3"/>
              </a:rPr>
              <a:t>Business Analyst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3" eaLnBrk="0" hangingPunct="0"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4"/>
              </a:rPr>
              <a:t>Data Analyst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3" eaLnBrk="0" hangingPunct="0"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5"/>
              </a:rPr>
              <a:t>Data Engineer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3" eaLnBrk="0" hangingPunct="0"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6"/>
              </a:rPr>
              <a:t>Data Scientist</a:t>
            </a:r>
            <a:endParaRPr lang="en-U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3" eaLnBrk="0" hangingPunct="0"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7"/>
              </a:rPr>
              <a:t>Marketing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3" eaLnBrk="0" hangingPunct="0"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8"/>
              </a:rPr>
              <a:t>Sales</a:t>
            </a: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3" eaLnBrk="0" hangingPunct="0">
              <a:buFontTx/>
              <a:buChar char="•"/>
            </a:pPr>
            <a:r>
              <a:rPr lang="en-U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9"/>
              </a:rPr>
              <a:t>Statistician</a:t>
            </a:r>
            <a:endParaRPr lang="en-U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39" y="3226319"/>
            <a:ext cx="1581150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9" y="4574461"/>
            <a:ext cx="2009775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15" y="5531907"/>
            <a:ext cx="2638425" cy="676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86" y="4519013"/>
            <a:ext cx="112395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5" y="3127601"/>
            <a:ext cx="114300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24" y="3915261"/>
            <a:ext cx="1514475" cy="409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97" y="3889602"/>
            <a:ext cx="1485900" cy="752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gray">
          <a:xfrm>
            <a:off x="5292020" y="2496711"/>
            <a:ext cx="60283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/>
              <a:t>Many major organizations in St. Louis are actively using data mining in their core line of business</a:t>
            </a:r>
          </a:p>
        </p:txBody>
      </p:sp>
    </p:spTree>
    <p:extLst>
      <p:ext uri="{BB962C8B-B14F-4D97-AF65-F5344CB8AC3E}">
        <p14:creationId xmlns:p14="http://schemas.microsoft.com/office/powerpoint/2010/main" val="20481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</TotalTime>
  <Words>1286</Words>
  <Application>Microsoft Office PowerPoint</Application>
  <PresentationFormat>Widescreen</PresentationFormat>
  <Paragraphs>230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Wingdings 3</vt:lpstr>
      <vt:lpstr>Ion Boardroom</vt:lpstr>
      <vt:lpstr>Business Analytics for the 21st Century</vt:lpstr>
      <vt:lpstr>Agenda</vt:lpstr>
      <vt:lpstr>A Brief Overview of Data Mining </vt:lpstr>
      <vt:lpstr>Business Analytics In Demand</vt:lpstr>
      <vt:lpstr>Data Mining Job Prospects</vt:lpstr>
      <vt:lpstr>PowerPoint Presentation</vt:lpstr>
      <vt:lpstr>CRISP-DM:  Data Mining Methodology</vt:lpstr>
      <vt:lpstr>Business Analytics &amp; Data Mining Services</vt:lpstr>
      <vt:lpstr>Data Scientists Work in Teams</vt:lpstr>
      <vt:lpstr>Statistical Business Analyst</vt:lpstr>
      <vt:lpstr>Statistical Programmer</vt:lpstr>
      <vt:lpstr>Data Integration Developer</vt:lpstr>
      <vt:lpstr>Predictive Modeler</vt:lpstr>
      <vt:lpstr>A Typical Product Developer / Data Scientist Role</vt:lpstr>
      <vt:lpstr>Gartner Magic Quadrant for Business Intelligence Platforms</vt:lpstr>
      <vt:lpstr>PowerPoint Presentation</vt:lpstr>
      <vt:lpstr>Privacy by Design</vt:lpstr>
      <vt:lpstr>Privacy by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Analytics for the 21st Century</dc:title>
  <dc:creator>Susan Meyer</dc:creator>
  <cp:lastModifiedBy>Susan Meyer</cp:lastModifiedBy>
  <cp:revision>9</cp:revision>
  <dcterms:created xsi:type="dcterms:W3CDTF">2015-03-09T12:59:05Z</dcterms:created>
  <dcterms:modified xsi:type="dcterms:W3CDTF">2015-03-09T14:16:34Z</dcterms:modified>
</cp:coreProperties>
</file>