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307" r:id="rId2"/>
    <p:sldId id="259" r:id="rId3"/>
    <p:sldId id="260" r:id="rId4"/>
    <p:sldId id="274" r:id="rId5"/>
    <p:sldId id="269" r:id="rId6"/>
    <p:sldId id="268" r:id="rId7"/>
    <p:sldId id="267" r:id="rId8"/>
    <p:sldId id="266" r:id="rId9"/>
    <p:sldId id="306" r:id="rId10"/>
    <p:sldId id="264" r:id="rId11"/>
    <p:sldId id="263" r:id="rId12"/>
    <p:sldId id="311" r:id="rId13"/>
    <p:sldId id="312" r:id="rId14"/>
    <p:sldId id="313" r:id="rId15"/>
    <p:sldId id="314" r:id="rId16"/>
    <p:sldId id="315" r:id="rId17"/>
    <p:sldId id="275" r:id="rId18"/>
    <p:sldId id="294" r:id="rId19"/>
    <p:sldId id="303" r:id="rId20"/>
    <p:sldId id="262" r:id="rId21"/>
    <p:sldId id="271" r:id="rId22"/>
    <p:sldId id="304" r:id="rId23"/>
    <p:sldId id="301" r:id="rId24"/>
    <p:sldId id="298" r:id="rId25"/>
    <p:sldId id="297" r:id="rId26"/>
    <p:sldId id="296" r:id="rId27"/>
    <p:sldId id="295" r:id="rId28"/>
    <p:sldId id="318" r:id="rId29"/>
    <p:sldId id="289" r:id="rId30"/>
    <p:sldId id="290" r:id="rId31"/>
    <p:sldId id="291" r:id="rId32"/>
    <p:sldId id="325" r:id="rId33"/>
    <p:sldId id="308"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85"/>
    <p:restoredTop sz="94691"/>
  </p:normalViewPr>
  <p:slideViewPr>
    <p:cSldViewPr snapToGrid="0" snapToObjects="1">
      <p:cViewPr>
        <p:scale>
          <a:sx n="84" d="100"/>
          <a:sy n="84" d="100"/>
        </p:scale>
        <p:origin x="2384" y="584"/>
      </p:cViewPr>
      <p:guideLst>
        <p:guide orient="horz" pos="2160"/>
        <p:guide pos="2880"/>
      </p:guideLst>
    </p:cSldViewPr>
  </p:slideViewPr>
  <p:notesTextViewPr>
    <p:cViewPr>
      <p:scale>
        <a:sx n="75" d="100"/>
        <a:sy n="75" d="100"/>
      </p:scale>
      <p:origin x="0" y="0"/>
    </p:cViewPr>
  </p:notesTextViewPr>
  <p:sorterViewPr>
    <p:cViewPr>
      <p:scale>
        <a:sx n="85" d="100"/>
        <a:sy n="85"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7D319F-D8BC-BB4E-8F7E-99F54EAAC2A4}" type="datetimeFigureOut">
              <a:rPr lang="en-US" smtClean="0"/>
              <a:t>4/11/16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B6CED2-A667-A947-AE6D-844FB36CA290}" type="slidenum">
              <a:rPr lang="en-US" smtClean="0"/>
              <a:t>‹#›</a:t>
            </a:fld>
            <a:endParaRPr lang="en-US"/>
          </a:p>
        </p:txBody>
      </p:sp>
    </p:spTree>
    <p:extLst>
      <p:ext uri="{BB962C8B-B14F-4D97-AF65-F5344CB8AC3E}">
        <p14:creationId xmlns:p14="http://schemas.microsoft.com/office/powerpoint/2010/main" val="27020774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the</a:t>
            </a:r>
            <a:r>
              <a:rPr lang="en-US" baseline="0" dirty="0" smtClean="0"/>
              <a:t> universal properties of life that we should look for elsewhere?</a:t>
            </a:r>
          </a:p>
          <a:p>
            <a:r>
              <a:rPr lang="en-US" baseline="0" dirty="0" smtClean="0"/>
              <a:t>In what ways should it look like us?</a:t>
            </a:r>
            <a:endParaRPr lang="en-US" dirty="0"/>
          </a:p>
        </p:txBody>
      </p:sp>
      <p:sp>
        <p:nvSpPr>
          <p:cNvPr id="4" name="Slide Number Placeholder 3"/>
          <p:cNvSpPr>
            <a:spLocks noGrp="1"/>
          </p:cNvSpPr>
          <p:nvPr>
            <p:ph type="sldNum" sz="quarter" idx="10"/>
          </p:nvPr>
        </p:nvSpPr>
        <p:spPr/>
        <p:txBody>
          <a:bodyPr/>
          <a:lstStyle/>
          <a:p>
            <a:fld id="{A4B6CED2-A667-A947-AE6D-844FB36CA290}" type="slidenum">
              <a:rPr lang="en-US" smtClean="0"/>
              <a:t>1</a:t>
            </a:fld>
            <a:endParaRPr lang="en-US"/>
          </a:p>
        </p:txBody>
      </p:sp>
    </p:spTree>
    <p:extLst>
      <p:ext uri="{BB962C8B-B14F-4D97-AF65-F5344CB8AC3E}">
        <p14:creationId xmlns:p14="http://schemas.microsoft.com/office/powerpoint/2010/main" val="282475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294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1800">
                <a:latin typeface="Lucida Grande" charset="0"/>
                <a:cs typeface="Lucida Grande" charset="0"/>
                <a:sym typeface="Lucida Grande" charset="0"/>
              </a:rPr>
              <a:t>tRNA in the APE sites.  Anticodon loops are buried in small subunit as are the nascent  protein being formed.</a:t>
            </a:r>
          </a:p>
        </p:txBody>
      </p:sp>
    </p:spTree>
    <p:extLst>
      <p:ext uri="{BB962C8B-B14F-4D97-AF65-F5344CB8AC3E}">
        <p14:creationId xmlns:p14="http://schemas.microsoft.com/office/powerpoint/2010/main" val="1763333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800">
                <a:solidFill>
                  <a:schemeClr val="tx1"/>
                </a:solidFill>
                <a:latin typeface="Tahoma" pitchFamily="34" charset="0"/>
              </a:defRPr>
            </a:lvl1pPr>
            <a:lvl2pPr marL="742950" indent="-285750" eaLnBrk="0" hangingPunct="0">
              <a:defRPr sz="2800">
                <a:solidFill>
                  <a:schemeClr val="tx1"/>
                </a:solidFill>
                <a:latin typeface="Tahoma" pitchFamily="34" charset="0"/>
              </a:defRPr>
            </a:lvl2pPr>
            <a:lvl3pPr marL="1143000" indent="-228600" eaLnBrk="0" hangingPunct="0">
              <a:defRPr sz="2800">
                <a:solidFill>
                  <a:schemeClr val="tx1"/>
                </a:solidFill>
                <a:latin typeface="Tahoma" pitchFamily="34" charset="0"/>
              </a:defRPr>
            </a:lvl3pPr>
            <a:lvl4pPr marL="1600200" indent="-228600" eaLnBrk="0" hangingPunct="0">
              <a:defRPr sz="2800">
                <a:solidFill>
                  <a:schemeClr val="tx1"/>
                </a:solidFill>
                <a:latin typeface="Tahoma" pitchFamily="34" charset="0"/>
              </a:defRPr>
            </a:lvl4pPr>
            <a:lvl5pPr marL="2057400" indent="-228600" eaLnBrk="0" hangingPunct="0">
              <a:defRPr sz="2800">
                <a:solidFill>
                  <a:schemeClr val="tx1"/>
                </a:solidFill>
                <a:latin typeface="Tahoma" pitchFamily="34" charset="0"/>
              </a:defRPr>
            </a:lvl5pPr>
            <a:lvl6pPr marL="2514600" indent="-228600" eaLnBrk="0" fontAlgn="base" hangingPunct="0">
              <a:spcBef>
                <a:spcPct val="20000"/>
              </a:spcBef>
              <a:spcAft>
                <a:spcPct val="0"/>
              </a:spcAft>
              <a:buChar char="§"/>
              <a:defRPr sz="2800">
                <a:solidFill>
                  <a:schemeClr val="tx1"/>
                </a:solidFill>
                <a:latin typeface="Tahoma" pitchFamily="34" charset="0"/>
              </a:defRPr>
            </a:lvl6pPr>
            <a:lvl7pPr marL="2971800" indent="-228600" eaLnBrk="0" fontAlgn="base" hangingPunct="0">
              <a:spcBef>
                <a:spcPct val="20000"/>
              </a:spcBef>
              <a:spcAft>
                <a:spcPct val="0"/>
              </a:spcAft>
              <a:buChar char="§"/>
              <a:defRPr sz="2800">
                <a:solidFill>
                  <a:schemeClr val="tx1"/>
                </a:solidFill>
                <a:latin typeface="Tahoma" pitchFamily="34" charset="0"/>
              </a:defRPr>
            </a:lvl7pPr>
            <a:lvl8pPr marL="3429000" indent="-228600" eaLnBrk="0" fontAlgn="base" hangingPunct="0">
              <a:spcBef>
                <a:spcPct val="20000"/>
              </a:spcBef>
              <a:spcAft>
                <a:spcPct val="0"/>
              </a:spcAft>
              <a:buChar char="§"/>
              <a:defRPr sz="2800">
                <a:solidFill>
                  <a:schemeClr val="tx1"/>
                </a:solidFill>
                <a:latin typeface="Tahoma" pitchFamily="34" charset="0"/>
              </a:defRPr>
            </a:lvl8pPr>
            <a:lvl9pPr marL="3886200" indent="-228600" eaLnBrk="0" fontAlgn="base" hangingPunct="0">
              <a:spcBef>
                <a:spcPct val="20000"/>
              </a:spcBef>
              <a:spcAft>
                <a:spcPct val="0"/>
              </a:spcAft>
              <a:buChar char="§"/>
              <a:defRPr sz="2800">
                <a:solidFill>
                  <a:schemeClr val="tx1"/>
                </a:solidFill>
                <a:latin typeface="Tahoma" pitchFamily="34" charset="0"/>
              </a:defRPr>
            </a:lvl9pPr>
          </a:lstStyle>
          <a:p>
            <a:pPr eaLnBrk="1" hangingPunct="1"/>
            <a:fld id="{1C0D08E0-1058-4AD6-B61F-5320711266E8}" type="slidenum">
              <a:rPr lang="en-US" sz="1200">
                <a:solidFill>
                  <a:prstClr val="black"/>
                </a:solidFill>
                <a:latin typeface="Arial" pitchFamily="34" charset="0"/>
              </a:rPr>
              <a:pPr eaLnBrk="1" hangingPunct="1"/>
              <a:t>15</a:t>
            </a:fld>
            <a:endParaRPr lang="en-US" sz="1200">
              <a:solidFill>
                <a:prstClr val="black"/>
              </a:solidFill>
              <a:latin typeface="Arial" pitchFamily="34" charset="0"/>
            </a:endParaRPr>
          </a:p>
        </p:txBody>
      </p:sp>
      <p:sp>
        <p:nvSpPr>
          <p:cNvPr id="140291" name="Rectangle 2"/>
          <p:cNvSpPr>
            <a:spLocks noGrp="1" noRot="1" noChangeAspect="1" noChangeArrowheads="1" noTextEdit="1"/>
          </p:cNvSpPr>
          <p:nvPr>
            <p:ph type="sldImg"/>
          </p:nvPr>
        </p:nvSpPr>
        <p:spPr>
          <a:xfrm>
            <a:off x="1143000" y="685800"/>
            <a:ext cx="4572000" cy="3429000"/>
          </a:xfrm>
          <a:ln/>
        </p:spPr>
      </p:sp>
      <p:sp>
        <p:nvSpPr>
          <p:cNvPr id="14029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534369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direction</a:t>
            </a:r>
            <a:r>
              <a:rPr lang="en-US" baseline="0" dirty="0" smtClean="0"/>
              <a:t> </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A4B6CED2-A667-A947-AE6D-844FB36CA290}" type="slidenum">
              <a:rPr lang="en-US" smtClean="0"/>
              <a:t>16</a:t>
            </a:fld>
            <a:endParaRPr lang="en-US"/>
          </a:p>
        </p:txBody>
      </p:sp>
    </p:spTree>
    <p:extLst>
      <p:ext uri="{BB962C8B-B14F-4D97-AF65-F5344CB8AC3E}">
        <p14:creationId xmlns:p14="http://schemas.microsoft.com/office/powerpoint/2010/main" val="67943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know about his because you do it all</a:t>
            </a:r>
            <a:r>
              <a:rPr lang="en-US" baseline="0" dirty="0" smtClean="0"/>
              <a:t> day every day.  Glycolysis and the </a:t>
            </a:r>
            <a:r>
              <a:rPr lang="en-US" baseline="0" dirty="0" err="1" smtClean="0"/>
              <a:t>crebs</a:t>
            </a:r>
            <a:r>
              <a:rPr lang="en-US" baseline="0" dirty="0" smtClean="0"/>
              <a:t> cycle result in NADH that donates electrons to oxygen you breathe and give you energy.  Microbes are the masters of this with extreme diversity and flexibility.  They an eat go through glycolysis and use breathe iron or Nitrate or sulfate instead of oxygen.  They can eat hydrogen and breathe nitrate or sulfate, </a:t>
            </a:r>
          </a:p>
          <a:p>
            <a:endParaRPr lang="en-US" baseline="0" dirty="0" smtClean="0"/>
          </a:p>
          <a:p>
            <a:r>
              <a:rPr lang="en-US" baseline="0" dirty="0" smtClean="0"/>
              <a:t>There are some of these combinations that only life has figured out how make run under these conditions and others occur chemically.</a:t>
            </a:r>
          </a:p>
          <a:p>
            <a:endParaRPr lang="en-US" dirty="0"/>
          </a:p>
        </p:txBody>
      </p:sp>
      <p:sp>
        <p:nvSpPr>
          <p:cNvPr id="4" name="Slide Number Placeholder 3"/>
          <p:cNvSpPr>
            <a:spLocks noGrp="1"/>
          </p:cNvSpPr>
          <p:nvPr>
            <p:ph type="sldNum" sz="quarter" idx="10"/>
          </p:nvPr>
        </p:nvSpPr>
        <p:spPr/>
        <p:txBody>
          <a:bodyPr/>
          <a:lstStyle/>
          <a:p>
            <a:fld id="{A4B6CED2-A667-A947-AE6D-844FB36CA290}" type="slidenum">
              <a:rPr lang="en-US" smtClean="0"/>
              <a:t>20</a:t>
            </a:fld>
            <a:endParaRPr lang="en-US"/>
          </a:p>
        </p:txBody>
      </p:sp>
    </p:spTree>
    <p:extLst>
      <p:ext uri="{BB962C8B-B14F-4D97-AF65-F5344CB8AC3E}">
        <p14:creationId xmlns:p14="http://schemas.microsoft.com/office/powerpoint/2010/main" val="2389167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36042C-63AC-9F46-8EF9-B3F7470B5CF1}" type="slidenum">
              <a:rPr lang="en-US"/>
              <a:pPr/>
              <a:t>21</a:t>
            </a:fld>
            <a:endParaRPr lang="en-US"/>
          </a:p>
        </p:txBody>
      </p:sp>
      <p:sp>
        <p:nvSpPr>
          <p:cNvPr id="526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6339" name="Rectangle 3"/>
          <p:cNvSpPr>
            <a:spLocks noGrp="1" noChangeArrowheads="1"/>
          </p:cNvSpPr>
          <p:nvPr>
            <p:ph type="body" idx="1"/>
          </p:nvPr>
        </p:nvSpPr>
        <p:spPr/>
        <p:txBody>
          <a:bodyPr/>
          <a:lstStyle/>
          <a:p>
            <a:r>
              <a:rPr lang="en-US" dirty="0"/>
              <a:t>Figure 4.19 Generation of the proton motive force during aerobic respiration</a:t>
            </a:r>
            <a:r>
              <a:rPr lang="en-US" dirty="0" smtClean="0"/>
              <a:t>.</a:t>
            </a:r>
          </a:p>
          <a:p>
            <a:endParaRPr lang="en-US" dirty="0" smtClean="0"/>
          </a:p>
          <a:p>
            <a:r>
              <a:rPr lang="en-US" dirty="0" smtClean="0"/>
              <a:t>Minute 5:20</a:t>
            </a:r>
            <a:endParaRPr lang="en-US" dirty="0"/>
          </a:p>
        </p:txBody>
      </p:sp>
    </p:spTree>
    <p:extLst>
      <p:ext uri="{BB962C8B-B14F-4D97-AF65-F5344CB8AC3E}">
        <p14:creationId xmlns:p14="http://schemas.microsoft.com/office/powerpoint/2010/main" val="1149749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32CEF-3FD3-7849-89BC-B85F67701F75}" type="slidenum">
              <a:rPr lang="en-US" smtClean="0"/>
              <a:t>23</a:t>
            </a:fld>
            <a:endParaRPr lang="en-US"/>
          </a:p>
        </p:txBody>
      </p:sp>
    </p:spTree>
    <p:extLst>
      <p:ext uri="{BB962C8B-B14F-4D97-AF65-F5344CB8AC3E}">
        <p14:creationId xmlns:p14="http://schemas.microsoft.com/office/powerpoint/2010/main" val="626719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Compartmentalization</a:t>
            </a:r>
            <a:r>
              <a:rPr lang="en-US" baseline="0" dirty="0" smtClean="0"/>
              <a:t> vs well mixed.  Limited diffusion in chemical terms</a:t>
            </a:r>
            <a:endParaRPr lang="en-US" dirty="0"/>
          </a:p>
        </p:txBody>
      </p:sp>
      <p:sp>
        <p:nvSpPr>
          <p:cNvPr id="4" name="Slide Number Placeholder 3"/>
          <p:cNvSpPr>
            <a:spLocks noGrp="1"/>
          </p:cNvSpPr>
          <p:nvPr>
            <p:ph type="sldNum" sz="quarter" idx="10"/>
          </p:nvPr>
        </p:nvSpPr>
        <p:spPr/>
        <p:txBody>
          <a:bodyPr/>
          <a:lstStyle/>
          <a:p>
            <a:fld id="{C9B32CEF-3FD3-7849-89BC-B85F67701F75}" type="slidenum">
              <a:rPr lang="en-US" smtClean="0"/>
              <a:t>29</a:t>
            </a:fld>
            <a:endParaRPr lang="en-US"/>
          </a:p>
        </p:txBody>
      </p:sp>
    </p:spTree>
    <p:extLst>
      <p:ext uri="{BB962C8B-B14F-4D97-AF65-F5344CB8AC3E}">
        <p14:creationId xmlns:p14="http://schemas.microsoft.com/office/powerpoint/2010/main" val="330273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When, why and how did life evolve from a communal form to one of vertical decent? How did so much diversity arise so fast? </a:t>
            </a:r>
          </a:p>
          <a:p>
            <a:endParaRPr lang="en-US" dirty="0"/>
          </a:p>
        </p:txBody>
      </p:sp>
      <p:sp>
        <p:nvSpPr>
          <p:cNvPr id="4" name="Slide Number Placeholder 3"/>
          <p:cNvSpPr>
            <a:spLocks noGrp="1"/>
          </p:cNvSpPr>
          <p:nvPr>
            <p:ph type="sldNum" sz="quarter" idx="10"/>
          </p:nvPr>
        </p:nvSpPr>
        <p:spPr/>
        <p:txBody>
          <a:bodyPr/>
          <a:lstStyle/>
          <a:p>
            <a:fld id="{C9B32CEF-3FD3-7849-89BC-B85F67701F75}" type="slidenum">
              <a:rPr lang="en-US" smtClean="0"/>
              <a:t>30</a:t>
            </a:fld>
            <a:endParaRPr lang="en-US"/>
          </a:p>
        </p:txBody>
      </p:sp>
    </p:spTree>
    <p:extLst>
      <p:ext uri="{BB962C8B-B14F-4D97-AF65-F5344CB8AC3E}">
        <p14:creationId xmlns:p14="http://schemas.microsoft.com/office/powerpoint/2010/main" val="741125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Apply</a:t>
            </a:r>
            <a:r>
              <a:rPr lang="en-US" baseline="0" dirty="0" smtClean="0"/>
              <a:t> the universal rules of evolution whether they be to genes or to biopolymers</a:t>
            </a:r>
            <a:endParaRPr lang="en-US" dirty="0" smtClean="0"/>
          </a:p>
          <a:p>
            <a:endParaRPr lang="en-US" dirty="0" smtClean="0"/>
          </a:p>
          <a:p>
            <a:r>
              <a:rPr lang="en-US" dirty="0" smtClean="0"/>
              <a:t>What needs explaining is not why the</a:t>
            </a:r>
            <a:r>
              <a:rPr lang="en-US" baseline="0" dirty="0" smtClean="0"/>
              <a:t> </a:t>
            </a:r>
            <a:r>
              <a:rPr lang="en-US" dirty="0" smtClean="0"/>
              <a:t>major cell designs are so similar, but why they are so different.</a:t>
            </a:r>
          </a:p>
          <a:p>
            <a:r>
              <a:rPr lang="en-US" dirty="0" smtClean="0"/>
              <a:t>This apparent contradiction can be resolved by assuming that the</a:t>
            </a:r>
            <a:r>
              <a:rPr lang="en-US" baseline="0" dirty="0" smtClean="0"/>
              <a:t> </a:t>
            </a:r>
            <a:r>
              <a:rPr lang="en-US" dirty="0" smtClean="0"/>
              <a:t>highly diverse cell designs that exist today are the result of a</a:t>
            </a:r>
            <a:r>
              <a:rPr lang="en-US" baseline="0" dirty="0" smtClean="0"/>
              <a:t> </a:t>
            </a:r>
            <a:r>
              <a:rPr lang="en-US" dirty="0" smtClean="0"/>
              <a:t>common evolution in which each of them began under (significantly)</a:t>
            </a:r>
          </a:p>
          <a:p>
            <a:r>
              <a:rPr lang="en-US" dirty="0" smtClean="0"/>
              <a:t>different starting conditions.</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C9B32CEF-3FD3-7849-89BC-B85F67701F75}" type="slidenum">
              <a:rPr lang="en-US" smtClean="0"/>
              <a:t>31</a:t>
            </a:fld>
            <a:endParaRPr lang="en-US"/>
          </a:p>
        </p:txBody>
      </p:sp>
    </p:spTree>
    <p:extLst>
      <p:ext uri="{BB962C8B-B14F-4D97-AF65-F5344CB8AC3E}">
        <p14:creationId xmlns:p14="http://schemas.microsoft.com/office/powerpoint/2010/main" val="2282138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marL="57150">
              <a:spcBef>
                <a:spcPts val="588"/>
              </a:spcBef>
            </a:pPr>
            <a:endParaRPr lang="en-US" sz="1600" dirty="0">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728881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308740-8D8D-2546-8C48-FC715E72595E}" type="slidenum">
              <a:rPr lang="en-US"/>
              <a:pPr/>
              <a:t>5</a:t>
            </a:fld>
            <a:endParaRPr lang="en-US"/>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31917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308740-8D8D-2546-8C48-FC715E72595E}" type="slidenum">
              <a:rPr lang="en-US"/>
              <a:pPr/>
              <a:t>6</a:t>
            </a:fld>
            <a:endParaRPr lang="en-US"/>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37771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308740-8D8D-2546-8C48-FC715E72595E}" type="slidenum">
              <a:rPr lang="en-US"/>
              <a:pPr/>
              <a:t>7</a:t>
            </a:fld>
            <a:endParaRPr lang="en-US"/>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30408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308740-8D8D-2546-8C48-FC715E72595E}" type="slidenum">
              <a:rPr lang="en-US"/>
              <a:pPr/>
              <a:t>8</a:t>
            </a:fld>
            <a:endParaRPr lang="en-US"/>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80806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308740-8D8D-2546-8C48-FC715E72595E}" type="slidenum">
              <a:rPr lang="en-US"/>
              <a:pPr/>
              <a:t>9</a:t>
            </a:fld>
            <a:endParaRPr lang="en-US"/>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46064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308740-8D8D-2546-8C48-FC715E72595E}" type="slidenum">
              <a:rPr lang="en-US"/>
              <a:pPr/>
              <a:t>10</a:t>
            </a:fld>
            <a:endParaRPr lang="en-US"/>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33917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308740-8D8D-2546-8C48-FC715E72595E}" type="slidenum">
              <a:rPr lang="en-US"/>
              <a:pPr/>
              <a:t>11</a:t>
            </a:fld>
            <a:endParaRPr lang="en-US"/>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54068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D65468-8DCE-3E45-9D6F-C7FB44D61AF5}" type="datetimeFigureOut">
              <a:rPr lang="en-US" smtClean="0"/>
              <a:t>4/11/16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D1C237-AF69-A248-A275-398652023A98}" type="slidenum">
              <a:rPr lang="en-US" smtClean="0"/>
              <a:t>‹#›</a:t>
            </a:fld>
            <a:endParaRPr lang="en-US"/>
          </a:p>
        </p:txBody>
      </p:sp>
    </p:spTree>
    <p:extLst>
      <p:ext uri="{BB962C8B-B14F-4D97-AF65-F5344CB8AC3E}">
        <p14:creationId xmlns:p14="http://schemas.microsoft.com/office/powerpoint/2010/main" val="1317664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D65468-8DCE-3E45-9D6F-C7FB44D61AF5}" type="datetimeFigureOut">
              <a:rPr lang="en-US" smtClean="0"/>
              <a:t>4/11/16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D1C237-AF69-A248-A275-398652023A98}" type="slidenum">
              <a:rPr lang="en-US" smtClean="0"/>
              <a:t>‹#›</a:t>
            </a:fld>
            <a:endParaRPr lang="en-US"/>
          </a:p>
        </p:txBody>
      </p:sp>
    </p:spTree>
    <p:extLst>
      <p:ext uri="{BB962C8B-B14F-4D97-AF65-F5344CB8AC3E}">
        <p14:creationId xmlns:p14="http://schemas.microsoft.com/office/powerpoint/2010/main" val="3113954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D65468-8DCE-3E45-9D6F-C7FB44D61AF5}" type="datetimeFigureOut">
              <a:rPr lang="en-US" smtClean="0"/>
              <a:t>4/11/16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D1C237-AF69-A248-A275-398652023A98}" type="slidenum">
              <a:rPr lang="en-US" smtClean="0"/>
              <a:t>‹#›</a:t>
            </a:fld>
            <a:endParaRPr lang="en-US"/>
          </a:p>
        </p:txBody>
      </p:sp>
    </p:spTree>
    <p:extLst>
      <p:ext uri="{BB962C8B-B14F-4D97-AF65-F5344CB8AC3E}">
        <p14:creationId xmlns:p14="http://schemas.microsoft.com/office/powerpoint/2010/main" val="35119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6" name="Shape 6"/>
          <p:cNvSpPr>
            <a:spLocks noGrp="1"/>
          </p:cNvSpPr>
          <p:nvPr>
            <p:ph type="title"/>
          </p:nvPr>
        </p:nvSpPr>
        <p:spPr>
          <a:xfrm>
            <a:off x="685800" y="0"/>
            <a:ext cx="7772400" cy="2362200"/>
          </a:xfrm>
          <a:prstGeom prst="rect">
            <a:avLst/>
          </a:prstGeom>
        </p:spPr>
        <p:txBody>
          <a:bodyPr/>
          <a:lstStyle/>
          <a:p>
            <a:pPr lvl="0">
              <a:defRPr sz="1800">
                <a:uFillTx/>
              </a:defRPr>
            </a:pPr>
            <a:r>
              <a:rPr sz="4400">
                <a:uFill>
                  <a:solidFill/>
                </a:uFill>
              </a:rPr>
              <a:t>Title Text</a:t>
            </a:r>
          </a:p>
        </p:txBody>
      </p:sp>
      <p:sp>
        <p:nvSpPr>
          <p:cNvPr id="7" name="Shape 7"/>
          <p:cNvSpPr>
            <a:spLocks noGrp="1"/>
          </p:cNvSpPr>
          <p:nvPr>
            <p:ph type="body" idx="1"/>
          </p:nvPr>
        </p:nvSpPr>
        <p:spPr>
          <a:xfrm>
            <a:off x="685800" y="1981200"/>
            <a:ext cx="7772400" cy="4876800"/>
          </a:xfrm>
          <a:prstGeom prst="rect">
            <a:avLst/>
          </a:prstGeom>
        </p:spPr>
        <p:txBody>
          <a:bodyPr/>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8" name="Shape 8"/>
          <p:cNvSpPr>
            <a:spLocks noGrp="1"/>
          </p:cNvSpPr>
          <p:nvPr>
            <p:ph type="sldNum" sz="quarter" idx="2"/>
          </p:nvPr>
        </p:nvSpPr>
        <p:spPr>
          <a:xfrm>
            <a:off x="7349666" y="6248400"/>
            <a:ext cx="312068" cy="298984"/>
          </a:xfrm>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5309423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D65468-8DCE-3E45-9D6F-C7FB44D61AF5}" type="datetimeFigureOut">
              <a:rPr lang="en-US" smtClean="0"/>
              <a:t>4/11/16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D1C237-AF69-A248-A275-398652023A98}" type="slidenum">
              <a:rPr lang="en-US" smtClean="0"/>
              <a:t>‹#›</a:t>
            </a:fld>
            <a:endParaRPr lang="en-US"/>
          </a:p>
        </p:txBody>
      </p:sp>
    </p:spTree>
    <p:extLst>
      <p:ext uri="{BB962C8B-B14F-4D97-AF65-F5344CB8AC3E}">
        <p14:creationId xmlns:p14="http://schemas.microsoft.com/office/powerpoint/2010/main" val="2320542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D65468-8DCE-3E45-9D6F-C7FB44D61AF5}" type="datetimeFigureOut">
              <a:rPr lang="en-US" smtClean="0"/>
              <a:t>4/11/16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D1C237-AF69-A248-A275-398652023A98}" type="slidenum">
              <a:rPr lang="en-US" smtClean="0"/>
              <a:t>‹#›</a:t>
            </a:fld>
            <a:endParaRPr lang="en-US"/>
          </a:p>
        </p:txBody>
      </p:sp>
    </p:spTree>
    <p:extLst>
      <p:ext uri="{BB962C8B-B14F-4D97-AF65-F5344CB8AC3E}">
        <p14:creationId xmlns:p14="http://schemas.microsoft.com/office/powerpoint/2010/main" val="3443236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D65468-8DCE-3E45-9D6F-C7FB44D61AF5}" type="datetimeFigureOut">
              <a:rPr lang="en-US" smtClean="0"/>
              <a:t>4/11/16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D1C237-AF69-A248-A275-398652023A98}" type="slidenum">
              <a:rPr lang="en-US" smtClean="0"/>
              <a:t>‹#›</a:t>
            </a:fld>
            <a:endParaRPr lang="en-US"/>
          </a:p>
        </p:txBody>
      </p:sp>
    </p:spTree>
    <p:extLst>
      <p:ext uri="{BB962C8B-B14F-4D97-AF65-F5344CB8AC3E}">
        <p14:creationId xmlns:p14="http://schemas.microsoft.com/office/powerpoint/2010/main" val="1284315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D65468-8DCE-3E45-9D6F-C7FB44D61AF5}" type="datetimeFigureOut">
              <a:rPr lang="en-US" smtClean="0"/>
              <a:t>4/11/16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D1C237-AF69-A248-A275-398652023A98}" type="slidenum">
              <a:rPr lang="en-US" smtClean="0"/>
              <a:t>‹#›</a:t>
            </a:fld>
            <a:endParaRPr lang="en-US"/>
          </a:p>
        </p:txBody>
      </p:sp>
    </p:spTree>
    <p:extLst>
      <p:ext uri="{BB962C8B-B14F-4D97-AF65-F5344CB8AC3E}">
        <p14:creationId xmlns:p14="http://schemas.microsoft.com/office/powerpoint/2010/main" val="4106912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D65468-8DCE-3E45-9D6F-C7FB44D61AF5}" type="datetimeFigureOut">
              <a:rPr lang="en-US" smtClean="0"/>
              <a:t>4/11/16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D1C237-AF69-A248-A275-398652023A98}" type="slidenum">
              <a:rPr lang="en-US" smtClean="0"/>
              <a:t>‹#›</a:t>
            </a:fld>
            <a:endParaRPr lang="en-US"/>
          </a:p>
        </p:txBody>
      </p:sp>
    </p:spTree>
    <p:extLst>
      <p:ext uri="{BB962C8B-B14F-4D97-AF65-F5344CB8AC3E}">
        <p14:creationId xmlns:p14="http://schemas.microsoft.com/office/powerpoint/2010/main" val="3531688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D65468-8DCE-3E45-9D6F-C7FB44D61AF5}" type="datetimeFigureOut">
              <a:rPr lang="en-US" smtClean="0"/>
              <a:t>4/11/16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D1C237-AF69-A248-A275-398652023A98}" type="slidenum">
              <a:rPr lang="en-US" smtClean="0"/>
              <a:t>‹#›</a:t>
            </a:fld>
            <a:endParaRPr lang="en-US"/>
          </a:p>
        </p:txBody>
      </p:sp>
    </p:spTree>
    <p:extLst>
      <p:ext uri="{BB962C8B-B14F-4D97-AF65-F5344CB8AC3E}">
        <p14:creationId xmlns:p14="http://schemas.microsoft.com/office/powerpoint/2010/main" val="809407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D65468-8DCE-3E45-9D6F-C7FB44D61AF5}" type="datetimeFigureOut">
              <a:rPr lang="en-US" smtClean="0"/>
              <a:t>4/11/16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D1C237-AF69-A248-A275-398652023A98}" type="slidenum">
              <a:rPr lang="en-US" smtClean="0"/>
              <a:t>‹#›</a:t>
            </a:fld>
            <a:endParaRPr lang="en-US"/>
          </a:p>
        </p:txBody>
      </p:sp>
    </p:spTree>
    <p:extLst>
      <p:ext uri="{BB962C8B-B14F-4D97-AF65-F5344CB8AC3E}">
        <p14:creationId xmlns:p14="http://schemas.microsoft.com/office/powerpoint/2010/main" val="3370388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D65468-8DCE-3E45-9D6F-C7FB44D61AF5}" type="datetimeFigureOut">
              <a:rPr lang="en-US" smtClean="0"/>
              <a:t>4/11/16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D1C237-AF69-A248-A275-398652023A98}" type="slidenum">
              <a:rPr lang="en-US" smtClean="0"/>
              <a:t>‹#›</a:t>
            </a:fld>
            <a:endParaRPr lang="en-US"/>
          </a:p>
        </p:txBody>
      </p:sp>
    </p:spTree>
    <p:extLst>
      <p:ext uri="{BB962C8B-B14F-4D97-AF65-F5344CB8AC3E}">
        <p14:creationId xmlns:p14="http://schemas.microsoft.com/office/powerpoint/2010/main" val="6574695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65468-8DCE-3E45-9D6F-C7FB44D61AF5}" type="datetimeFigureOut">
              <a:rPr lang="en-US" smtClean="0"/>
              <a:t>4/11/16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D1C237-AF69-A248-A275-398652023A98}" type="slidenum">
              <a:rPr lang="en-US" smtClean="0"/>
              <a:t>‹#›</a:t>
            </a:fld>
            <a:endParaRPr lang="en-US"/>
          </a:p>
        </p:txBody>
      </p:sp>
    </p:spTree>
    <p:extLst>
      <p:ext uri="{BB962C8B-B14F-4D97-AF65-F5344CB8AC3E}">
        <p14:creationId xmlns:p14="http://schemas.microsoft.com/office/powerpoint/2010/main" val="41202760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4.xml"/><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png"/><Relationship Id="rId1" Type="http://schemas.microsoft.com/office/2007/relationships/media" Target="../media/media1.mp4"/><Relationship Id="rId2" Type="http://schemas.openxmlformats.org/officeDocument/2006/relationships/video" Target="../media/media1.mp4"/></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jpe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jpg"/><Relationship Id="rId6" Type="http://schemas.openxmlformats.org/officeDocument/2006/relationships/image" Target="../media/image37.jpeg"/><Relationship Id="rId7" Type="http://schemas.openxmlformats.org/officeDocument/2006/relationships/image" Target="../media/image38.png"/><Relationship Id="rId8"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4" descr="IMG_0631.jpg"/>
          <p:cNvPicPr>
            <a:picLocks noChangeAspect="1"/>
          </p:cNvPicPr>
          <p:nvPr/>
        </p:nvPicPr>
        <p:blipFill rotWithShape="1">
          <a:blip r:embed="rId4">
            <a:alphaModFix/>
            <a:extLst>
              <a:ext uri="{28A0092B-C50C-407E-A947-70E740481C1C}">
                <a14:useLocalDpi xmlns:a14="http://schemas.microsoft.com/office/drawing/2010/main" val="0"/>
              </a:ext>
            </a:extLst>
          </a:blip>
          <a:srcRect l="21914"/>
          <a:stretch/>
        </p:blipFill>
        <p:spPr>
          <a:xfrm>
            <a:off x="0" y="0"/>
            <a:ext cx="9144000" cy="6858000"/>
          </a:xfrm>
          <a:prstGeom prst="rect">
            <a:avLst/>
          </a:prstGeom>
        </p:spPr>
      </p:pic>
      <p:sp>
        <p:nvSpPr>
          <p:cNvPr id="6" name="Rectangle 5"/>
          <p:cNvSpPr/>
          <p:nvPr/>
        </p:nvSpPr>
        <p:spPr>
          <a:xfrm>
            <a:off x="1250523" y="307155"/>
            <a:ext cx="6818276" cy="1077218"/>
          </a:xfrm>
          <a:prstGeom prst="rect">
            <a:avLst/>
          </a:prstGeom>
        </p:spPr>
        <p:txBody>
          <a:bodyPr wrap="square">
            <a:spAutoFit/>
          </a:bodyPr>
          <a:lstStyle/>
          <a:p>
            <a:pPr algn="ctr"/>
            <a:r>
              <a:rPr lang="en-US" sz="3200" b="1" dirty="0">
                <a:latin typeface="Arial"/>
                <a:cs typeface="Arial"/>
              </a:rPr>
              <a:t>The </a:t>
            </a:r>
            <a:r>
              <a:rPr lang="en-US" sz="3200" b="1" dirty="0" smtClean="0">
                <a:latin typeface="Arial"/>
                <a:cs typeface="Arial"/>
              </a:rPr>
              <a:t>microbial </a:t>
            </a:r>
            <a:r>
              <a:rPr lang="en-US" sz="3200" b="1" dirty="0">
                <a:latin typeface="Arial"/>
                <a:cs typeface="Arial"/>
              </a:rPr>
              <a:t>origin and evolution of life on </a:t>
            </a:r>
            <a:r>
              <a:rPr lang="en-US" sz="3200" b="1" dirty="0" smtClean="0">
                <a:latin typeface="Arial"/>
                <a:cs typeface="Arial"/>
              </a:rPr>
              <a:t>Earth</a:t>
            </a:r>
            <a:endParaRPr lang="en-US" sz="3200" b="1" dirty="0">
              <a:latin typeface="Arial"/>
              <a:cs typeface="Arial"/>
            </a:endParaRPr>
          </a:p>
        </p:txBody>
      </p:sp>
      <p:sp>
        <p:nvSpPr>
          <p:cNvPr id="7" name="TextBox 6"/>
          <p:cNvSpPr txBox="1"/>
          <p:nvPr/>
        </p:nvSpPr>
        <p:spPr>
          <a:xfrm>
            <a:off x="2453471" y="5664066"/>
            <a:ext cx="4237058" cy="923330"/>
          </a:xfrm>
          <a:prstGeom prst="rect">
            <a:avLst/>
          </a:prstGeom>
          <a:noFill/>
        </p:spPr>
        <p:txBody>
          <a:bodyPr wrap="none" rtlCol="0">
            <a:spAutoFit/>
          </a:bodyPr>
          <a:lstStyle/>
          <a:p>
            <a:pPr algn="ctr"/>
            <a:r>
              <a:rPr lang="en-US" dirty="0" smtClean="0">
                <a:solidFill>
                  <a:schemeClr val="bg1"/>
                </a:solidFill>
              </a:rPr>
              <a:t>Rachel J. Whitaker</a:t>
            </a:r>
          </a:p>
          <a:p>
            <a:pPr algn="ctr"/>
            <a:r>
              <a:rPr lang="en-US" dirty="0" smtClean="0">
                <a:solidFill>
                  <a:schemeClr val="bg1"/>
                </a:solidFill>
              </a:rPr>
              <a:t>Department of Microbiology</a:t>
            </a:r>
          </a:p>
          <a:p>
            <a:pPr algn="ctr"/>
            <a:r>
              <a:rPr lang="en-US" dirty="0" smtClean="0">
                <a:solidFill>
                  <a:schemeClr val="bg1"/>
                </a:solidFill>
              </a:rPr>
              <a:t>University of Illinois Urbana-Champaign</a:t>
            </a:r>
            <a:endParaRPr lang="en-US" dirty="0">
              <a:solidFill>
                <a:schemeClr val="bg1"/>
              </a:solidFill>
            </a:endParaRPr>
          </a:p>
        </p:txBody>
      </p:sp>
      <p:sp>
        <p:nvSpPr>
          <p:cNvPr id="4" name="TextBox 3"/>
          <p:cNvSpPr txBox="1"/>
          <p:nvPr/>
        </p:nvSpPr>
        <p:spPr>
          <a:xfrm>
            <a:off x="2671480" y="1384373"/>
            <a:ext cx="3801042" cy="923330"/>
          </a:xfrm>
          <a:prstGeom prst="rect">
            <a:avLst/>
          </a:prstGeom>
          <a:noFill/>
        </p:spPr>
        <p:txBody>
          <a:bodyPr wrap="none" rtlCol="0">
            <a:spAutoFit/>
          </a:bodyPr>
          <a:lstStyle/>
          <a:p>
            <a:pPr algn="ctr"/>
            <a:r>
              <a:rPr lang="en-US" dirty="0" smtClean="0"/>
              <a:t>Astrobiology and Life Beyond Earth</a:t>
            </a:r>
          </a:p>
          <a:p>
            <a:pPr algn="ctr"/>
            <a:r>
              <a:rPr lang="en-US" dirty="0" smtClean="0"/>
              <a:t>University of Missouri, St. Louis</a:t>
            </a:r>
          </a:p>
          <a:p>
            <a:pPr algn="ctr"/>
            <a:r>
              <a:rPr lang="en-US" dirty="0" smtClean="0"/>
              <a:t>April 9, 2016</a:t>
            </a:r>
            <a:endParaRPr lang="en-US" dirty="0"/>
          </a:p>
        </p:txBody>
      </p:sp>
    </p:spTree>
    <p:extLst>
      <p:ext uri="{BB962C8B-B14F-4D97-AF65-F5344CB8AC3E}">
        <p14:creationId xmlns:p14="http://schemas.microsoft.com/office/powerpoint/2010/main" val="15660633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01_06Figure-L"/>
          <p:cNvPicPr>
            <a:picLocks noChangeAspect="1" noChangeArrowheads="1"/>
          </p:cNvPicPr>
          <p:nvPr/>
        </p:nvPicPr>
        <p:blipFill>
          <a:blip r:embed="rId3">
            <a:extLst>
              <a:ext uri="{28A0092B-C50C-407E-A947-70E740481C1C}">
                <a14:useLocalDpi xmlns:a14="http://schemas.microsoft.com/office/drawing/2010/main" val="0"/>
              </a:ext>
            </a:extLst>
          </a:blip>
          <a:srcRect b="2499"/>
          <a:stretch>
            <a:fillRect/>
          </a:stretch>
        </p:blipFill>
        <p:spPr bwMode="auto">
          <a:xfrm>
            <a:off x="1827700" y="833800"/>
            <a:ext cx="5730098" cy="5151807"/>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2"/>
          <p:cNvSpPr txBox="1">
            <a:spLocks noChangeArrowheads="1"/>
          </p:cNvSpPr>
          <p:nvPr/>
        </p:nvSpPr>
        <p:spPr bwMode="auto">
          <a:xfrm>
            <a:off x="0" y="6553200"/>
            <a:ext cx="3335338" cy="304800"/>
          </a:xfrm>
          <a:prstGeom prst="rect">
            <a:avLst/>
          </a:prstGeom>
          <a:noFill/>
          <a:ln w="9525">
            <a:noFill/>
            <a:miter lim="800000"/>
            <a:headEnd/>
            <a:tailEnd/>
          </a:ln>
        </p:spPr>
        <p:txBody>
          <a:bodyPr wrap="none">
            <a:prstTxWarp prst="textNoShape">
              <a:avLst/>
            </a:prstTxWarp>
            <a:spAutoFit/>
          </a:bodyPr>
          <a:lstStyle/>
          <a:p>
            <a:r>
              <a:rPr lang="en-US" sz="1400" dirty="0">
                <a:ea typeface="Arial" pitchFamily="-72" charset="0"/>
                <a:cs typeface="Arial" pitchFamily="-72" charset="0"/>
              </a:rPr>
              <a:t>From: </a:t>
            </a:r>
            <a:r>
              <a:rPr lang="en-US" sz="1400" i="1" dirty="0">
                <a:ea typeface="Arial" pitchFamily="-72" charset="0"/>
                <a:cs typeface="Arial" pitchFamily="-72" charset="0"/>
              </a:rPr>
              <a:t>Brock: Biology of Microorganisms</a:t>
            </a:r>
          </a:p>
        </p:txBody>
      </p:sp>
      <p:sp>
        <p:nvSpPr>
          <p:cNvPr id="2" name="Rectangle 1"/>
          <p:cNvSpPr/>
          <p:nvPr/>
        </p:nvSpPr>
        <p:spPr>
          <a:xfrm>
            <a:off x="5644843" y="4848865"/>
            <a:ext cx="1374128" cy="113674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Block Arc 6"/>
          <p:cNvSpPr/>
          <p:nvPr/>
        </p:nvSpPr>
        <p:spPr>
          <a:xfrm rot="17899052">
            <a:off x="1034126" y="56041"/>
            <a:ext cx="6933637" cy="7043223"/>
          </a:xfrm>
          <a:prstGeom prst="blockArc">
            <a:avLst>
              <a:gd name="adj1" fmla="val 6408344"/>
              <a:gd name="adj2" fmla="val 21585617"/>
              <a:gd name="adj3" fmla="val 4975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7069848" y="2990527"/>
            <a:ext cx="900345" cy="276999"/>
          </a:xfrm>
          <a:prstGeom prst="rect">
            <a:avLst/>
          </a:prstGeom>
          <a:solidFill>
            <a:srgbClr val="FF6600">
              <a:alpha val="59000"/>
            </a:srgbClr>
          </a:solidFill>
        </p:spPr>
        <p:txBody>
          <a:bodyPr wrap="square" rtlCol="0">
            <a:spAutoFit/>
          </a:bodyPr>
          <a:lstStyle/>
          <a:p>
            <a:r>
              <a:rPr lang="en-US" sz="1200" b="1" dirty="0" smtClean="0">
                <a:latin typeface="Arial"/>
                <a:cs typeface="Arial"/>
              </a:rPr>
              <a:t>Archaea</a:t>
            </a:r>
            <a:endParaRPr lang="en-US" sz="1200" b="1" dirty="0">
              <a:latin typeface="Arial"/>
              <a:cs typeface="Arial"/>
            </a:endParaRPr>
          </a:p>
        </p:txBody>
      </p:sp>
    </p:spTree>
    <p:extLst>
      <p:ext uri="{BB962C8B-B14F-4D97-AF65-F5344CB8AC3E}">
        <p14:creationId xmlns:p14="http://schemas.microsoft.com/office/powerpoint/2010/main" val="36194104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01_06Figure-L"/>
          <p:cNvPicPr>
            <a:picLocks noChangeAspect="1" noChangeArrowheads="1"/>
          </p:cNvPicPr>
          <p:nvPr/>
        </p:nvPicPr>
        <p:blipFill>
          <a:blip r:embed="rId3">
            <a:extLst>
              <a:ext uri="{28A0092B-C50C-407E-A947-70E740481C1C}">
                <a14:useLocalDpi xmlns:a14="http://schemas.microsoft.com/office/drawing/2010/main" val="0"/>
              </a:ext>
            </a:extLst>
          </a:blip>
          <a:srcRect b="2499"/>
          <a:stretch>
            <a:fillRect/>
          </a:stretch>
        </p:blipFill>
        <p:spPr bwMode="auto">
          <a:xfrm>
            <a:off x="1827700" y="833800"/>
            <a:ext cx="5730098" cy="5151807"/>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2"/>
          <p:cNvSpPr txBox="1">
            <a:spLocks noChangeArrowheads="1"/>
          </p:cNvSpPr>
          <p:nvPr/>
        </p:nvSpPr>
        <p:spPr bwMode="auto">
          <a:xfrm>
            <a:off x="0" y="6553200"/>
            <a:ext cx="3335338" cy="304800"/>
          </a:xfrm>
          <a:prstGeom prst="rect">
            <a:avLst/>
          </a:prstGeom>
          <a:noFill/>
          <a:ln w="9525">
            <a:noFill/>
            <a:miter lim="800000"/>
            <a:headEnd/>
            <a:tailEnd/>
          </a:ln>
        </p:spPr>
        <p:txBody>
          <a:bodyPr wrap="none">
            <a:prstTxWarp prst="textNoShape">
              <a:avLst/>
            </a:prstTxWarp>
            <a:spAutoFit/>
          </a:bodyPr>
          <a:lstStyle/>
          <a:p>
            <a:r>
              <a:rPr lang="en-US" sz="1400" dirty="0">
                <a:ea typeface="Arial" pitchFamily="-72" charset="0"/>
                <a:cs typeface="Arial" pitchFamily="-72" charset="0"/>
              </a:rPr>
              <a:t>From: </a:t>
            </a:r>
            <a:r>
              <a:rPr lang="en-US" sz="1400" i="1" dirty="0">
                <a:ea typeface="Arial" pitchFamily="-72" charset="0"/>
                <a:cs typeface="Arial" pitchFamily="-72" charset="0"/>
              </a:rPr>
              <a:t>Brock: Biology of Microorganisms</a:t>
            </a:r>
          </a:p>
        </p:txBody>
      </p:sp>
      <p:sp>
        <p:nvSpPr>
          <p:cNvPr id="2" name="Rectangle 1"/>
          <p:cNvSpPr/>
          <p:nvPr/>
        </p:nvSpPr>
        <p:spPr>
          <a:xfrm>
            <a:off x="6234986" y="3617408"/>
            <a:ext cx="1374128" cy="84662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759525" y="384366"/>
            <a:ext cx="1938244" cy="95255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Block Arc 9"/>
          <p:cNvSpPr/>
          <p:nvPr/>
        </p:nvSpPr>
        <p:spPr>
          <a:xfrm rot="17899052">
            <a:off x="1034126" y="56042"/>
            <a:ext cx="6933637" cy="7043223"/>
          </a:xfrm>
          <a:prstGeom prst="blockArc">
            <a:avLst>
              <a:gd name="adj1" fmla="val 4263477"/>
              <a:gd name="adj2" fmla="val 21585617"/>
              <a:gd name="adj3" fmla="val 4975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6783855" y="3263707"/>
            <a:ext cx="2322550" cy="1200329"/>
          </a:xfrm>
          <a:prstGeom prst="rect">
            <a:avLst/>
          </a:prstGeom>
          <a:noFill/>
        </p:spPr>
        <p:txBody>
          <a:bodyPr wrap="square" rtlCol="0">
            <a:spAutoFit/>
          </a:bodyPr>
          <a:lstStyle/>
          <a:p>
            <a:endParaRPr lang="en-US" dirty="0">
              <a:latin typeface="Arial"/>
              <a:cs typeface="Arial"/>
            </a:endParaRPr>
          </a:p>
          <a:p>
            <a:r>
              <a:rPr lang="en-US" dirty="0" smtClean="0">
                <a:latin typeface="Arial"/>
                <a:cs typeface="Arial"/>
              </a:rPr>
              <a:t>Chemotrophic primary productivity without light</a:t>
            </a:r>
            <a:endParaRPr lang="en-US" dirty="0">
              <a:latin typeface="Arial"/>
              <a:cs typeface="Arial"/>
            </a:endParaRPr>
          </a:p>
        </p:txBody>
      </p:sp>
      <p:sp>
        <p:nvSpPr>
          <p:cNvPr id="13" name="TextBox 12"/>
          <p:cNvSpPr txBox="1"/>
          <p:nvPr/>
        </p:nvSpPr>
        <p:spPr>
          <a:xfrm>
            <a:off x="7069848" y="2990527"/>
            <a:ext cx="783381" cy="276999"/>
          </a:xfrm>
          <a:prstGeom prst="rect">
            <a:avLst/>
          </a:prstGeom>
          <a:solidFill>
            <a:srgbClr val="FF6600">
              <a:alpha val="59000"/>
            </a:srgbClr>
          </a:solidFill>
        </p:spPr>
        <p:txBody>
          <a:bodyPr wrap="square" rtlCol="0">
            <a:spAutoFit/>
          </a:bodyPr>
          <a:lstStyle/>
          <a:p>
            <a:r>
              <a:rPr lang="en-US" sz="1200" b="1" dirty="0" smtClean="0">
                <a:latin typeface="Arial"/>
                <a:cs typeface="Arial"/>
              </a:rPr>
              <a:t>Archaea</a:t>
            </a:r>
            <a:endParaRPr lang="en-US" sz="1200" b="1" dirty="0">
              <a:latin typeface="Arial"/>
              <a:cs typeface="Arial"/>
            </a:endParaRPr>
          </a:p>
        </p:txBody>
      </p:sp>
      <p:sp>
        <p:nvSpPr>
          <p:cNvPr id="14" name="TextBox 13"/>
          <p:cNvSpPr txBox="1"/>
          <p:nvPr/>
        </p:nvSpPr>
        <p:spPr>
          <a:xfrm>
            <a:off x="6783855" y="2120302"/>
            <a:ext cx="1971662" cy="646331"/>
          </a:xfrm>
          <a:prstGeom prst="rect">
            <a:avLst/>
          </a:prstGeom>
          <a:noFill/>
        </p:spPr>
        <p:txBody>
          <a:bodyPr wrap="square" rtlCol="0">
            <a:spAutoFit/>
          </a:bodyPr>
          <a:lstStyle/>
          <a:p>
            <a:r>
              <a:rPr lang="en-US" dirty="0" smtClean="0">
                <a:latin typeface="Arial"/>
                <a:cs typeface="Arial"/>
              </a:rPr>
              <a:t>Highly reduced/no oxygen</a:t>
            </a:r>
            <a:endParaRPr lang="en-US" dirty="0">
              <a:latin typeface="Arial"/>
              <a:cs typeface="Arial"/>
            </a:endParaRPr>
          </a:p>
        </p:txBody>
      </p:sp>
    </p:spTree>
    <p:extLst>
      <p:ext uri="{BB962C8B-B14F-4D97-AF65-F5344CB8AC3E}">
        <p14:creationId xmlns:p14="http://schemas.microsoft.com/office/powerpoint/2010/main" val="10037792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5"/>
          <p:cNvSpPr>
            <a:spLocks/>
          </p:cNvSpPr>
          <p:nvPr/>
        </p:nvSpPr>
        <p:spPr bwMode="auto">
          <a:xfrm>
            <a:off x="579809" y="398708"/>
            <a:ext cx="8700115" cy="459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37" bIns="0"/>
          <a:lstStyle/>
          <a:p>
            <a:pPr marL="39686"/>
            <a:r>
              <a:rPr lang="en-US" sz="3200" dirty="0" smtClean="0">
                <a:solidFill>
                  <a:schemeClr val="tx1"/>
                </a:solidFill>
                <a:latin typeface="Arial"/>
                <a:ea typeface="ＭＳ Ｐゴシック" charset="0"/>
                <a:cs typeface="Arial"/>
              </a:rPr>
              <a:t>Insight: Carl R. Woese </a:t>
            </a:r>
            <a:r>
              <a:rPr lang="en-US" sz="3200" dirty="0">
                <a:solidFill>
                  <a:schemeClr val="tx1"/>
                </a:solidFill>
                <a:latin typeface="Arial"/>
                <a:ea typeface="ＭＳ Ｐゴシック" charset="0"/>
                <a:cs typeface="Arial"/>
              </a:rPr>
              <a:t>to </a:t>
            </a:r>
            <a:r>
              <a:rPr lang="en-US" sz="3200" dirty="0">
                <a:latin typeface="Arial"/>
                <a:ea typeface="ＭＳ Ｐゴシック" charset="0"/>
                <a:cs typeface="Arial"/>
              </a:rPr>
              <a:t>Francis Crick </a:t>
            </a:r>
            <a:r>
              <a:rPr lang="en-US" sz="3200" dirty="0" smtClean="0">
                <a:latin typeface="Arial"/>
                <a:ea typeface="ＭＳ Ｐゴシック" charset="0"/>
                <a:cs typeface="Arial"/>
              </a:rPr>
              <a:t>1969 </a:t>
            </a:r>
            <a:endParaRPr lang="en-US" sz="3200" dirty="0">
              <a:solidFill>
                <a:schemeClr val="tx1"/>
              </a:solidFill>
              <a:latin typeface="Arial"/>
              <a:ea typeface="ＭＳ Ｐゴシック" charset="0"/>
              <a:cs typeface="Arial"/>
            </a:endParaRPr>
          </a:p>
        </p:txBody>
      </p:sp>
      <p:grpSp>
        <p:nvGrpSpPr>
          <p:cNvPr id="4" name="Group 3"/>
          <p:cNvGrpSpPr/>
          <p:nvPr/>
        </p:nvGrpSpPr>
        <p:grpSpPr>
          <a:xfrm>
            <a:off x="763639" y="961024"/>
            <a:ext cx="7866027" cy="4821278"/>
            <a:chOff x="740609" y="618302"/>
            <a:chExt cx="7866027" cy="4821278"/>
          </a:xfrm>
        </p:grpSpPr>
        <p:pic>
          <p:nvPicPr>
            <p:cNvPr id="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19174" b="3531"/>
            <a:stretch/>
          </p:blipFill>
          <p:spPr bwMode="auto">
            <a:xfrm>
              <a:off x="940133" y="818837"/>
              <a:ext cx="7666503" cy="4311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3" name="Rectangle 2"/>
            <p:cNvSpPr/>
            <p:nvPr/>
          </p:nvSpPr>
          <p:spPr>
            <a:xfrm>
              <a:off x="740609" y="618302"/>
              <a:ext cx="1314598" cy="6183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874831" y="4821253"/>
              <a:ext cx="1314598" cy="6183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2817340" y="5943600"/>
            <a:ext cx="3316934" cy="461665"/>
          </a:xfrm>
          <a:prstGeom prst="rect">
            <a:avLst/>
          </a:prstGeom>
          <a:noFill/>
        </p:spPr>
        <p:txBody>
          <a:bodyPr wrap="none" rtlCol="0">
            <a:spAutoFit/>
          </a:bodyPr>
          <a:lstStyle/>
          <a:p>
            <a:r>
              <a:rPr lang="en-US" sz="2400" dirty="0" smtClean="0">
                <a:latin typeface="Arial" charset="0"/>
                <a:ea typeface="Arial" charset="0"/>
                <a:cs typeface="Arial" charset="0"/>
              </a:rPr>
              <a:t>Mapping </a:t>
            </a:r>
            <a:r>
              <a:rPr lang="en-US" sz="2400" smtClean="0">
                <a:latin typeface="Arial" charset="0"/>
                <a:ea typeface="Arial" charset="0"/>
                <a:cs typeface="Arial" charset="0"/>
              </a:rPr>
              <a:t>the tree of life</a:t>
            </a:r>
            <a:endParaRPr lang="en-US" sz="2400">
              <a:latin typeface="Arial" charset="0"/>
              <a:ea typeface="Arial" charset="0"/>
              <a:cs typeface="Arial" charset="0"/>
            </a:endParaRPr>
          </a:p>
        </p:txBody>
      </p:sp>
    </p:spTree>
    <p:extLst>
      <p:ext uri="{BB962C8B-B14F-4D97-AF65-F5344CB8AC3E}">
        <p14:creationId xmlns:p14="http://schemas.microsoft.com/office/powerpoint/2010/main" val="1783382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Grp="1" noChangeArrowheads="1"/>
          </p:cNvSpPr>
          <p:nvPr>
            <p:ph type="title"/>
          </p:nvPr>
        </p:nvSpPr>
        <p:spPr>
          <a:xfrm>
            <a:off x="852045" y="375047"/>
            <a:ext cx="7358063" cy="1303734"/>
          </a:xfrm>
          <a:ln/>
        </p:spPr>
        <p:txBody>
          <a:bodyPr/>
          <a:lstStyle/>
          <a:p>
            <a:r>
              <a:rPr lang="en-US" sz="3800" dirty="0" smtClean="0">
                <a:latin typeface="Arial"/>
                <a:cs typeface="Arial"/>
              </a:rPr>
              <a:t>Molecular fossils</a:t>
            </a:r>
            <a:endParaRPr lang="en-US" sz="3800" dirty="0">
              <a:solidFill>
                <a:srgbClr val="FFFFFF"/>
              </a:solidFill>
              <a:latin typeface="Arial"/>
              <a:cs typeface="Arial"/>
            </a:endParaRPr>
          </a:p>
        </p:txBody>
      </p:sp>
      <p:pic>
        <p:nvPicPr>
          <p:cNvPr id="696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038"/>
          <a:stretch/>
        </p:blipFill>
        <p:spPr bwMode="auto">
          <a:xfrm>
            <a:off x="700572" y="2188631"/>
            <a:ext cx="8146107" cy="2407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8880971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921" name="Rectangle 1"/>
          <p:cNvSpPr>
            <a:spLocks/>
          </p:cNvSpPr>
          <p:nvPr/>
        </p:nvSpPr>
        <p:spPr bwMode="auto">
          <a:xfrm>
            <a:off x="2696765" y="5357813"/>
            <a:ext cx="2761393" cy="519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28572" bIns="0">
            <a:spAutoFit/>
          </a:bodyPr>
          <a:lstStyle/>
          <a:p>
            <a:pPr marL="27903"/>
            <a:r>
              <a:rPr lang="en-US" sz="3400" dirty="0">
                <a:latin typeface="Palatino"/>
                <a:ea typeface="ＭＳ Ｐゴシック" charset="0"/>
                <a:cs typeface="Palatino"/>
              </a:rPr>
              <a:t>The Ribosome</a:t>
            </a:r>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l="3453" t="2951" r="2545" b="6422"/>
          <a:stretch>
            <a:fillRect/>
          </a:stretch>
        </p:blipFill>
        <p:spPr bwMode="auto">
          <a:xfrm>
            <a:off x="1214921" y="0"/>
            <a:ext cx="6823722" cy="6889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81923" name="Line 3"/>
          <p:cNvSpPr>
            <a:spLocks noChangeShapeType="1"/>
          </p:cNvSpPr>
          <p:nvPr/>
        </p:nvSpPr>
        <p:spPr bwMode="auto">
          <a:xfrm rot="10800000" flipH="1">
            <a:off x="6268641" y="1828800"/>
            <a:ext cx="665560" cy="161404"/>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srgbClr val="004080"/>
              </a:solidFill>
            </a:endParaRPr>
          </a:p>
        </p:txBody>
      </p:sp>
      <p:sp>
        <p:nvSpPr>
          <p:cNvPr id="81924" name="Rectangle 4"/>
          <p:cNvSpPr>
            <a:spLocks/>
          </p:cNvSpPr>
          <p:nvPr/>
        </p:nvSpPr>
        <p:spPr bwMode="auto">
          <a:xfrm>
            <a:off x="6768703" y="3857625"/>
            <a:ext cx="2080617" cy="1026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dirty="0" smtClean="0">
                <a:latin typeface="Palatino"/>
                <a:ea typeface="ＭＳ Ｐゴシック" charset="0"/>
                <a:cs typeface="Palatino"/>
              </a:rPr>
              <a:t>16S/18S </a:t>
            </a:r>
            <a:r>
              <a:rPr lang="en-US" dirty="0">
                <a:latin typeface="Palatino"/>
                <a:ea typeface="ＭＳ Ｐゴシック" charset="0"/>
                <a:cs typeface="Palatino"/>
              </a:rPr>
              <a:t>rRNA</a:t>
            </a:r>
          </a:p>
        </p:txBody>
      </p:sp>
      <p:sp>
        <p:nvSpPr>
          <p:cNvPr id="81925" name="Rectangle 5"/>
          <p:cNvSpPr>
            <a:spLocks/>
          </p:cNvSpPr>
          <p:nvPr/>
        </p:nvSpPr>
        <p:spPr bwMode="auto">
          <a:xfrm>
            <a:off x="7090172" y="1642492"/>
            <a:ext cx="1026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dirty="0" smtClean="0">
                <a:latin typeface="Palatino"/>
                <a:ea typeface="ＭＳ Ｐゴシック" charset="0"/>
                <a:cs typeface="Palatino"/>
              </a:rPr>
              <a:t>23S </a:t>
            </a:r>
            <a:r>
              <a:rPr lang="en-US" dirty="0">
                <a:latin typeface="Palatino"/>
                <a:ea typeface="ＭＳ Ｐゴシック" charset="0"/>
                <a:cs typeface="Palatino"/>
              </a:rPr>
              <a:t>rRNA</a:t>
            </a:r>
          </a:p>
        </p:txBody>
      </p:sp>
      <p:sp>
        <p:nvSpPr>
          <p:cNvPr id="81926" name="Line 6"/>
          <p:cNvSpPr>
            <a:spLocks noChangeShapeType="1"/>
          </p:cNvSpPr>
          <p:nvPr/>
        </p:nvSpPr>
        <p:spPr bwMode="auto">
          <a:xfrm>
            <a:off x="5991822" y="4036219"/>
            <a:ext cx="866179" cy="230981"/>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srgbClr val="004080"/>
              </a:solidFill>
            </a:endParaRPr>
          </a:p>
        </p:txBody>
      </p:sp>
    </p:spTree>
    <p:extLst>
      <p:ext uri="{BB962C8B-B14F-4D97-AF65-F5344CB8AC3E}">
        <p14:creationId xmlns:p14="http://schemas.microsoft.com/office/powerpoint/2010/main" val="12369491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8" descr="Cropped NYT Nov 3 1977 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53" y="-429467"/>
            <a:ext cx="9218704" cy="7968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962099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s.bmp"/>
          <p:cNvPicPr>
            <a:picLocks noChangeAspect="1"/>
          </p:cNvPicPr>
          <p:nvPr/>
        </p:nvPicPr>
        <p:blipFill rotWithShape="1">
          <a:blip r:embed="rId3">
            <a:extLst>
              <a:ext uri="{28A0092B-C50C-407E-A947-70E740481C1C}">
                <a14:useLocalDpi xmlns:a14="http://schemas.microsoft.com/office/drawing/2010/main" val="0"/>
              </a:ext>
            </a:extLst>
          </a:blip>
          <a:srcRect l="13562" t="43791" r="24346" b="12636"/>
          <a:stretch/>
        </p:blipFill>
        <p:spPr>
          <a:xfrm>
            <a:off x="878541" y="1317599"/>
            <a:ext cx="7070165" cy="3858172"/>
          </a:xfrm>
          <a:prstGeom prst="rect">
            <a:avLst/>
          </a:prstGeom>
        </p:spPr>
      </p:pic>
      <p:pic>
        <p:nvPicPr>
          <p:cNvPr id="6" name="Picture 5" descr="Tree3.bmp"/>
          <p:cNvPicPr>
            <a:picLocks noChangeAspect="1"/>
          </p:cNvPicPr>
          <p:nvPr/>
        </p:nvPicPr>
        <p:blipFill rotWithShape="1">
          <a:blip r:embed="rId4">
            <a:extLst>
              <a:ext uri="{28A0092B-C50C-407E-A947-70E740481C1C}">
                <a14:useLocalDpi xmlns:a14="http://schemas.microsoft.com/office/drawing/2010/main" val="0"/>
              </a:ext>
            </a:extLst>
          </a:blip>
          <a:srcRect l="9708" t="36674" r="15861"/>
          <a:stretch/>
        </p:blipFill>
        <p:spPr>
          <a:xfrm>
            <a:off x="433668" y="127476"/>
            <a:ext cx="8520764" cy="5415457"/>
          </a:xfrm>
          <a:prstGeom prst="rect">
            <a:avLst/>
          </a:prstGeom>
        </p:spPr>
      </p:pic>
      <p:sp>
        <p:nvSpPr>
          <p:cNvPr id="3" name="Rectangle 2"/>
          <p:cNvSpPr/>
          <p:nvPr/>
        </p:nvSpPr>
        <p:spPr>
          <a:xfrm>
            <a:off x="244100" y="6461214"/>
            <a:ext cx="8899900" cy="461665"/>
          </a:xfrm>
          <a:prstGeom prst="rect">
            <a:avLst/>
          </a:prstGeom>
        </p:spPr>
        <p:txBody>
          <a:bodyPr wrap="square">
            <a:spAutoFit/>
          </a:bodyPr>
          <a:lstStyle/>
          <a:p>
            <a:pPr algn="ctr"/>
            <a:r>
              <a:rPr lang="en-US" sz="1200" dirty="0"/>
              <a:t>Woese, C R, and G E Fox. “Phylogenetic Structure of the Prokaryotic Domain: The Primary Kingdoms.” </a:t>
            </a:r>
            <a:r>
              <a:rPr lang="en-US" sz="1200" i="1" dirty="0"/>
              <a:t>Proceedings of the National Academy of Sciences of the United States of America</a:t>
            </a:r>
            <a:r>
              <a:rPr lang="en-US" sz="1200" dirty="0"/>
              <a:t> 74, no. 11 (November 1977): 5088–90.</a:t>
            </a:r>
            <a:endParaRPr lang="en-US" sz="1200" dirty="0">
              <a:effectLst/>
            </a:endParaRPr>
          </a:p>
        </p:txBody>
      </p:sp>
      <p:grpSp>
        <p:nvGrpSpPr>
          <p:cNvPr id="8" name="Group 7"/>
          <p:cNvGrpSpPr/>
          <p:nvPr/>
        </p:nvGrpSpPr>
        <p:grpSpPr>
          <a:xfrm>
            <a:off x="2210036" y="4407859"/>
            <a:ext cx="4968027" cy="1874853"/>
            <a:chOff x="2210036" y="4709773"/>
            <a:chExt cx="4968027" cy="1874853"/>
          </a:xfrm>
        </p:grpSpPr>
        <p:sp>
          <p:nvSpPr>
            <p:cNvPr id="7" name="Cloud 6"/>
            <p:cNvSpPr/>
            <p:nvPr/>
          </p:nvSpPr>
          <p:spPr>
            <a:xfrm>
              <a:off x="3892379" y="4709773"/>
              <a:ext cx="1603342" cy="1387874"/>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10036" y="6215294"/>
              <a:ext cx="4968027" cy="369332"/>
            </a:xfrm>
            <a:prstGeom prst="rect">
              <a:avLst/>
            </a:prstGeom>
            <a:noFill/>
          </p:spPr>
          <p:txBody>
            <a:bodyPr wrap="none" rtlCol="0">
              <a:spAutoFit/>
            </a:bodyPr>
            <a:lstStyle/>
            <a:p>
              <a:r>
                <a:rPr lang="en-US" dirty="0" smtClean="0"/>
                <a:t>What did cellular life look like in the beginning?</a:t>
              </a:r>
              <a:endParaRPr lang="en-US" dirty="0"/>
            </a:p>
          </p:txBody>
        </p:sp>
      </p:grpSp>
    </p:spTree>
    <p:extLst>
      <p:ext uri="{BB962C8B-B14F-4D97-AF65-F5344CB8AC3E}">
        <p14:creationId xmlns:p14="http://schemas.microsoft.com/office/powerpoint/2010/main" val="37817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Microbial Cell</a:t>
            </a:r>
            <a:endParaRPr lang="en-US" dirty="0"/>
          </a:p>
        </p:txBody>
      </p:sp>
      <p:sp>
        <p:nvSpPr>
          <p:cNvPr id="7" name="TextBox 6"/>
          <p:cNvSpPr txBox="1"/>
          <p:nvPr/>
        </p:nvSpPr>
        <p:spPr>
          <a:xfrm>
            <a:off x="4895737" y="1502874"/>
            <a:ext cx="1448609" cy="369332"/>
          </a:xfrm>
          <a:prstGeom prst="rect">
            <a:avLst/>
          </a:prstGeom>
          <a:noFill/>
        </p:spPr>
        <p:txBody>
          <a:bodyPr wrap="none" rtlCol="0">
            <a:spAutoFit/>
          </a:bodyPr>
          <a:lstStyle/>
          <a:p>
            <a:r>
              <a:rPr lang="en-US" dirty="0" smtClean="0"/>
              <a:t>Chromosome</a:t>
            </a:r>
            <a:endParaRPr lang="en-US" dirty="0"/>
          </a:p>
        </p:txBody>
      </p:sp>
      <p:pic>
        <p:nvPicPr>
          <p:cNvPr id="9" name="Picture 8" descr="Screen Shot 2015-12-08 at 9.30.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78722" y="-928345"/>
            <a:ext cx="7386555" cy="9144000"/>
          </a:xfrm>
          <a:prstGeom prst="rect">
            <a:avLst/>
          </a:prstGeom>
        </p:spPr>
      </p:pic>
      <p:sp>
        <p:nvSpPr>
          <p:cNvPr id="10" name="TextBox 9"/>
          <p:cNvSpPr txBox="1"/>
          <p:nvPr/>
        </p:nvSpPr>
        <p:spPr>
          <a:xfrm>
            <a:off x="2040943" y="274956"/>
            <a:ext cx="5113900" cy="830997"/>
          </a:xfrm>
          <a:prstGeom prst="rect">
            <a:avLst/>
          </a:prstGeom>
          <a:noFill/>
        </p:spPr>
        <p:txBody>
          <a:bodyPr wrap="none" rtlCol="0">
            <a:spAutoFit/>
          </a:bodyPr>
          <a:lstStyle/>
          <a:p>
            <a:r>
              <a:rPr lang="en-US" sz="4800" smtClean="0">
                <a:solidFill>
                  <a:schemeClr val="bg1"/>
                </a:solidFill>
                <a:latin typeface="Arial"/>
                <a:cs typeface="Arial"/>
              </a:rPr>
              <a:t>The Microbial Cell</a:t>
            </a:r>
            <a:endParaRPr lang="en-US" sz="4800" dirty="0">
              <a:solidFill>
                <a:schemeClr val="bg1"/>
              </a:solidFill>
              <a:latin typeface="Arial"/>
              <a:cs typeface="Arial"/>
            </a:endParaRPr>
          </a:p>
        </p:txBody>
      </p:sp>
      <p:sp>
        <p:nvSpPr>
          <p:cNvPr id="12" name="TextBox 11"/>
          <p:cNvSpPr txBox="1"/>
          <p:nvPr/>
        </p:nvSpPr>
        <p:spPr>
          <a:xfrm>
            <a:off x="716718" y="3603675"/>
            <a:ext cx="2108871" cy="923330"/>
          </a:xfrm>
          <a:prstGeom prst="rect">
            <a:avLst/>
          </a:prstGeom>
          <a:noFill/>
        </p:spPr>
        <p:txBody>
          <a:bodyPr wrap="none" rtlCol="0">
            <a:spAutoFit/>
          </a:bodyPr>
          <a:lstStyle/>
          <a:p>
            <a:r>
              <a:rPr lang="en-US" dirty="0" smtClean="0">
                <a:solidFill>
                  <a:srgbClr val="FFFFFF"/>
                </a:solidFill>
                <a:latin typeface="Arial"/>
                <a:cs typeface="Arial"/>
              </a:rPr>
              <a:t>DNA Chromosome</a:t>
            </a:r>
          </a:p>
          <a:p>
            <a:r>
              <a:rPr lang="en-US" dirty="0" smtClean="0">
                <a:solidFill>
                  <a:srgbClr val="FFFFFF"/>
                </a:solidFill>
                <a:latin typeface="Arial"/>
                <a:cs typeface="Arial"/>
              </a:rPr>
              <a:t>Transcription</a:t>
            </a:r>
          </a:p>
          <a:p>
            <a:r>
              <a:rPr lang="en-US" dirty="0" smtClean="0">
                <a:solidFill>
                  <a:srgbClr val="FFFFFF"/>
                </a:solidFill>
                <a:latin typeface="Arial"/>
                <a:cs typeface="Arial"/>
              </a:rPr>
              <a:t>DNA-&gt;RNA</a:t>
            </a:r>
            <a:endParaRPr lang="en-US" dirty="0">
              <a:solidFill>
                <a:srgbClr val="FFFFFF"/>
              </a:solidFill>
              <a:latin typeface="Arial"/>
              <a:cs typeface="Arial"/>
            </a:endParaRPr>
          </a:p>
        </p:txBody>
      </p:sp>
      <p:sp>
        <p:nvSpPr>
          <p:cNvPr id="13" name="TextBox 12"/>
          <p:cNvSpPr txBox="1"/>
          <p:nvPr/>
        </p:nvSpPr>
        <p:spPr>
          <a:xfrm>
            <a:off x="2516662" y="4307181"/>
            <a:ext cx="1653630" cy="923330"/>
          </a:xfrm>
          <a:prstGeom prst="rect">
            <a:avLst/>
          </a:prstGeom>
          <a:noFill/>
        </p:spPr>
        <p:txBody>
          <a:bodyPr wrap="none" rtlCol="0">
            <a:spAutoFit/>
          </a:bodyPr>
          <a:lstStyle/>
          <a:p>
            <a:r>
              <a:rPr lang="en-US" dirty="0" smtClean="0">
                <a:solidFill>
                  <a:srgbClr val="FFFFFF"/>
                </a:solidFill>
                <a:latin typeface="Arial"/>
                <a:cs typeface="Arial"/>
              </a:rPr>
              <a:t>Ribosome</a:t>
            </a:r>
          </a:p>
          <a:p>
            <a:r>
              <a:rPr lang="en-US" dirty="0" smtClean="0">
                <a:solidFill>
                  <a:srgbClr val="FFFFFF"/>
                </a:solidFill>
                <a:latin typeface="Arial"/>
                <a:cs typeface="Arial"/>
              </a:rPr>
              <a:t>Translation</a:t>
            </a:r>
          </a:p>
          <a:p>
            <a:r>
              <a:rPr lang="en-US" dirty="0" smtClean="0">
                <a:solidFill>
                  <a:srgbClr val="FFFFFF"/>
                </a:solidFill>
                <a:latin typeface="Arial"/>
                <a:cs typeface="Arial"/>
              </a:rPr>
              <a:t>RNA-&gt; protein</a:t>
            </a:r>
            <a:endParaRPr lang="en-US" dirty="0">
              <a:solidFill>
                <a:srgbClr val="FFFFFF"/>
              </a:solidFill>
              <a:latin typeface="Arial"/>
              <a:cs typeface="Arial"/>
            </a:endParaRPr>
          </a:p>
        </p:txBody>
      </p:sp>
      <p:sp>
        <p:nvSpPr>
          <p:cNvPr id="14" name="TextBox 13"/>
          <p:cNvSpPr txBox="1"/>
          <p:nvPr/>
        </p:nvSpPr>
        <p:spPr>
          <a:xfrm>
            <a:off x="4454163" y="5139987"/>
            <a:ext cx="1287995" cy="369332"/>
          </a:xfrm>
          <a:prstGeom prst="rect">
            <a:avLst/>
          </a:prstGeom>
          <a:noFill/>
        </p:spPr>
        <p:txBody>
          <a:bodyPr wrap="none" rtlCol="0">
            <a:spAutoFit/>
          </a:bodyPr>
          <a:lstStyle/>
          <a:p>
            <a:r>
              <a:rPr lang="en-US" dirty="0" smtClean="0">
                <a:solidFill>
                  <a:srgbClr val="FFFFFF"/>
                </a:solidFill>
                <a:latin typeface="Arial"/>
                <a:cs typeface="Arial"/>
              </a:rPr>
              <a:t>Membrane</a:t>
            </a:r>
            <a:endParaRPr lang="en-US" dirty="0">
              <a:solidFill>
                <a:srgbClr val="FFFFFF"/>
              </a:solidFill>
              <a:latin typeface="Arial"/>
              <a:cs typeface="Arial"/>
            </a:endParaRPr>
          </a:p>
        </p:txBody>
      </p:sp>
      <p:sp>
        <p:nvSpPr>
          <p:cNvPr id="15" name="Right Arrow 14"/>
          <p:cNvSpPr/>
          <p:nvPr/>
        </p:nvSpPr>
        <p:spPr>
          <a:xfrm>
            <a:off x="2825589" y="3793521"/>
            <a:ext cx="1772304" cy="45719"/>
          </a:xfrm>
          <a:prstGeom prst="righ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3711741" y="4504145"/>
            <a:ext cx="1772304" cy="45719"/>
          </a:xfrm>
          <a:prstGeom prst="righ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a:off x="5742158" y="5324653"/>
            <a:ext cx="1772304" cy="45719"/>
          </a:xfrm>
          <a:prstGeom prst="righ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02575" y="6213283"/>
            <a:ext cx="7311887" cy="954107"/>
          </a:xfrm>
          <a:prstGeom prst="rect">
            <a:avLst/>
          </a:prstGeom>
          <a:noFill/>
        </p:spPr>
        <p:txBody>
          <a:bodyPr wrap="square" rtlCol="0">
            <a:spAutoFit/>
          </a:bodyPr>
          <a:lstStyle/>
          <a:p>
            <a:r>
              <a:rPr lang="en-US" sz="2800" smtClean="0">
                <a:solidFill>
                  <a:schemeClr val="bg1"/>
                </a:solidFill>
              </a:rPr>
              <a:t>Identify components shared by different groups and map onto the tree of life </a:t>
            </a:r>
            <a:endParaRPr lang="en-US" sz="2800">
              <a:solidFill>
                <a:schemeClr val="bg1"/>
              </a:solidFill>
            </a:endParaRPr>
          </a:p>
        </p:txBody>
      </p:sp>
      <p:sp>
        <p:nvSpPr>
          <p:cNvPr id="18" name="TextBox 17"/>
          <p:cNvSpPr txBox="1"/>
          <p:nvPr/>
        </p:nvSpPr>
        <p:spPr>
          <a:xfrm>
            <a:off x="152839" y="2499226"/>
            <a:ext cx="1477672" cy="923330"/>
          </a:xfrm>
          <a:prstGeom prst="rect">
            <a:avLst/>
          </a:prstGeom>
          <a:noFill/>
        </p:spPr>
        <p:txBody>
          <a:bodyPr wrap="square" rtlCol="0">
            <a:spAutoFit/>
          </a:bodyPr>
          <a:lstStyle/>
          <a:p>
            <a:r>
              <a:rPr lang="en-US" dirty="0" smtClean="0">
                <a:solidFill>
                  <a:srgbClr val="FFFFFF"/>
                </a:solidFill>
                <a:latin typeface="Arial"/>
                <a:cs typeface="Arial"/>
              </a:rPr>
              <a:t>Motility and environment interaction</a:t>
            </a:r>
            <a:endParaRPr lang="en-US" dirty="0">
              <a:solidFill>
                <a:srgbClr val="FFFFFF"/>
              </a:solidFill>
              <a:latin typeface="Arial"/>
              <a:cs typeface="Arial"/>
            </a:endParaRPr>
          </a:p>
        </p:txBody>
      </p:sp>
      <p:sp>
        <p:nvSpPr>
          <p:cNvPr id="19" name="Right Arrow 18"/>
          <p:cNvSpPr/>
          <p:nvPr/>
        </p:nvSpPr>
        <p:spPr>
          <a:xfrm>
            <a:off x="1630510" y="2960891"/>
            <a:ext cx="886152" cy="71869"/>
          </a:xfrm>
          <a:prstGeom prst="righ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24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eebuild3.bmp"/>
          <p:cNvPicPr>
            <a:picLocks noChangeAspect="1"/>
          </p:cNvPicPr>
          <p:nvPr/>
        </p:nvPicPr>
        <p:blipFill rotWithShape="1">
          <a:blip r:embed="rId2">
            <a:extLst>
              <a:ext uri="{28A0092B-C50C-407E-A947-70E740481C1C}">
                <a14:useLocalDpi xmlns:a14="http://schemas.microsoft.com/office/drawing/2010/main" val="0"/>
              </a:ext>
            </a:extLst>
          </a:blip>
          <a:srcRect l="11965" t="38604" r="17094"/>
          <a:stretch/>
        </p:blipFill>
        <p:spPr>
          <a:xfrm>
            <a:off x="644769" y="932674"/>
            <a:ext cx="8079154" cy="5244149"/>
          </a:xfrm>
          <a:prstGeom prst="rect">
            <a:avLst/>
          </a:prstGeom>
        </p:spPr>
      </p:pic>
      <p:sp>
        <p:nvSpPr>
          <p:cNvPr id="2" name="TextBox 1"/>
          <p:cNvSpPr txBox="1"/>
          <p:nvPr/>
        </p:nvSpPr>
        <p:spPr>
          <a:xfrm>
            <a:off x="1867649" y="400554"/>
            <a:ext cx="5593198" cy="523220"/>
          </a:xfrm>
          <a:prstGeom prst="rect">
            <a:avLst/>
          </a:prstGeom>
          <a:noFill/>
        </p:spPr>
        <p:txBody>
          <a:bodyPr wrap="none" rtlCol="0">
            <a:spAutoFit/>
          </a:bodyPr>
          <a:lstStyle/>
          <a:p>
            <a:r>
              <a:rPr lang="en-US" sz="2800" dirty="0" smtClean="0">
                <a:latin typeface="Arial"/>
                <a:cs typeface="Arial"/>
              </a:rPr>
              <a:t>What Components Are Universal?</a:t>
            </a:r>
            <a:endParaRPr lang="en-US" sz="2800" dirty="0">
              <a:latin typeface="Arial"/>
              <a:cs typeface="Arial"/>
            </a:endParaRPr>
          </a:p>
        </p:txBody>
      </p:sp>
      <p:sp>
        <p:nvSpPr>
          <p:cNvPr id="3" name="TextBox 2"/>
          <p:cNvSpPr txBox="1"/>
          <p:nvPr/>
        </p:nvSpPr>
        <p:spPr>
          <a:xfrm>
            <a:off x="233913" y="6176823"/>
            <a:ext cx="8276650" cy="369332"/>
          </a:xfrm>
          <a:prstGeom prst="rect">
            <a:avLst/>
          </a:prstGeom>
          <a:noFill/>
        </p:spPr>
        <p:txBody>
          <a:bodyPr wrap="none" rtlCol="0">
            <a:spAutoFit/>
          </a:bodyPr>
          <a:lstStyle/>
          <a:p>
            <a:r>
              <a:rPr lang="en-US" dirty="0" smtClean="0"/>
              <a:t>Map characters onto the tree of life to see what was shared by the common ancestors</a:t>
            </a:r>
            <a:endParaRPr lang="en-US" dirty="0"/>
          </a:p>
        </p:txBody>
      </p:sp>
    </p:spTree>
    <p:extLst>
      <p:ext uri="{BB962C8B-B14F-4D97-AF65-F5344CB8AC3E}">
        <p14:creationId xmlns:p14="http://schemas.microsoft.com/office/powerpoint/2010/main" val="3492025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032"/>
            <a:ext cx="8229600" cy="1143000"/>
          </a:xfrm>
        </p:spPr>
        <p:txBody>
          <a:bodyPr>
            <a:normAutofit/>
          </a:bodyPr>
          <a:lstStyle/>
          <a:p>
            <a:r>
              <a:rPr lang="en-US" sz="3200" dirty="0" smtClean="0">
                <a:latin typeface="Arial"/>
                <a:cs typeface="Arial"/>
              </a:rPr>
              <a:t>Metabolism</a:t>
            </a:r>
            <a:endParaRPr lang="en-US" sz="3200" dirty="0">
              <a:latin typeface="Arial"/>
              <a:cs typeface="Arial"/>
            </a:endParaRPr>
          </a:p>
        </p:txBody>
      </p:sp>
      <p:pic>
        <p:nvPicPr>
          <p:cNvPr id="4" name="Picture 3" descr="MetabolismTree.bmp"/>
          <p:cNvPicPr>
            <a:picLocks noChangeAspect="1"/>
          </p:cNvPicPr>
          <p:nvPr/>
        </p:nvPicPr>
        <p:blipFill rotWithShape="1">
          <a:blip r:embed="rId2">
            <a:extLst>
              <a:ext uri="{28A0092B-C50C-407E-A947-70E740481C1C}">
                <a14:useLocalDpi xmlns:a14="http://schemas.microsoft.com/office/drawing/2010/main" val="0"/>
              </a:ext>
            </a:extLst>
          </a:blip>
          <a:srcRect l="11326" t="36494" r="15590"/>
          <a:stretch/>
        </p:blipFill>
        <p:spPr>
          <a:xfrm>
            <a:off x="740783" y="1035439"/>
            <a:ext cx="8045064" cy="5243097"/>
          </a:xfrm>
          <a:prstGeom prst="rect">
            <a:avLst/>
          </a:prstGeom>
        </p:spPr>
      </p:pic>
    </p:spTree>
    <p:extLst>
      <p:ext uri="{BB962C8B-B14F-4D97-AF65-F5344CB8AC3E}">
        <p14:creationId xmlns:p14="http://schemas.microsoft.com/office/powerpoint/2010/main" val="276391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50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736" y="786378"/>
            <a:ext cx="6828545" cy="5931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1506" name="Rectangle 2"/>
          <p:cNvSpPr>
            <a:spLocks noGrp="1" noChangeArrowheads="1"/>
          </p:cNvSpPr>
          <p:nvPr>
            <p:ph type="title"/>
          </p:nvPr>
        </p:nvSpPr>
        <p:spPr>
          <a:xfrm>
            <a:off x="585509" y="367278"/>
            <a:ext cx="8001000" cy="838200"/>
          </a:xfrm>
          <a:ln/>
          <a:extLst>
            <a:ext uri="{91240B29-F687-4f45-9708-019B960494DF}">
              <a14:hiddenLine xmlns="" xmlns:a14="http://schemas.microsoft.com/office/drawing/2010/main" w="12700">
                <a:solidFill>
                  <a:srgbClr val="000000"/>
                </a:solidFill>
                <a:miter lim="800000"/>
                <a:headEnd/>
                <a:tailEnd/>
              </a14:hiddenLine>
            </a:ext>
          </a:extLst>
        </p:spPr>
        <p:txBody>
          <a:bodyPr>
            <a:normAutofit fontScale="90000"/>
          </a:bodyPr>
          <a:lstStyle/>
          <a:p>
            <a:r>
              <a:rPr lang="en-US" dirty="0">
                <a:solidFill>
                  <a:schemeClr val="bg1"/>
                </a:solidFill>
              </a:rPr>
              <a:t/>
            </a:r>
            <a:br>
              <a:rPr lang="en-US" dirty="0">
                <a:solidFill>
                  <a:schemeClr val="bg1"/>
                </a:solidFill>
              </a:rPr>
            </a:br>
            <a:r>
              <a:rPr lang="en-US" dirty="0" smtClean="0">
                <a:solidFill>
                  <a:schemeClr val="bg1"/>
                </a:solidFill>
              </a:rPr>
              <a:t>Earth is a </a:t>
            </a:r>
            <a:r>
              <a:rPr lang="en-US" sz="4000" dirty="0" smtClean="0">
                <a:solidFill>
                  <a:schemeClr val="bg1"/>
                </a:solidFill>
              </a:rPr>
              <a:t>microbial</a:t>
            </a:r>
            <a:r>
              <a:rPr lang="en-US" dirty="0" smtClean="0">
                <a:solidFill>
                  <a:schemeClr val="bg1"/>
                </a:solidFill>
              </a:rPr>
              <a:t> </a:t>
            </a:r>
            <a:r>
              <a:rPr lang="en-US" dirty="0">
                <a:solidFill>
                  <a:schemeClr val="bg1"/>
                </a:solidFill>
              </a:rPr>
              <a:t>world</a:t>
            </a:r>
            <a:br>
              <a:rPr lang="en-US" dirty="0">
                <a:solidFill>
                  <a:schemeClr val="bg1"/>
                </a:solidFill>
              </a:rPr>
            </a:br>
            <a:r>
              <a:rPr lang="en-US" dirty="0">
                <a:solidFill>
                  <a:schemeClr val="bg1"/>
                </a:solidFill>
              </a:rPr>
              <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23369784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l="23752" t="256" b="7573"/>
          <a:stretch>
            <a:fillRect/>
          </a:stretch>
        </p:blipFill>
        <p:spPr bwMode="auto">
          <a:xfrm>
            <a:off x="5634009" y="292552"/>
            <a:ext cx="3038326" cy="6411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grpSp>
        <p:nvGrpSpPr>
          <p:cNvPr id="6" name="Group 5"/>
          <p:cNvGrpSpPr/>
          <p:nvPr/>
        </p:nvGrpSpPr>
        <p:grpSpPr>
          <a:xfrm>
            <a:off x="1787347" y="660766"/>
            <a:ext cx="3846662" cy="5818047"/>
            <a:chOff x="2941974" y="591456"/>
            <a:chExt cx="3846662" cy="5818047"/>
          </a:xfrm>
        </p:grpSpPr>
        <p:sp>
          <p:nvSpPr>
            <p:cNvPr id="7" name="Right Arrow 6"/>
            <p:cNvSpPr/>
            <p:nvPr/>
          </p:nvSpPr>
          <p:spPr>
            <a:xfrm>
              <a:off x="6214818" y="764957"/>
              <a:ext cx="573818" cy="457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6214818" y="6266956"/>
              <a:ext cx="573818" cy="457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136207" y="591456"/>
              <a:ext cx="3047429" cy="338554"/>
            </a:xfrm>
            <a:prstGeom prst="rect">
              <a:avLst/>
            </a:prstGeom>
            <a:noFill/>
          </p:spPr>
          <p:txBody>
            <a:bodyPr wrap="none" rtlCol="0">
              <a:spAutoFit/>
            </a:bodyPr>
            <a:lstStyle/>
            <a:p>
              <a:r>
                <a:rPr lang="en-US" sz="1600" dirty="0" smtClean="0">
                  <a:latin typeface="Arial"/>
                  <a:cs typeface="Arial"/>
                </a:rPr>
                <a:t>Most negative strongest donors</a:t>
              </a:r>
              <a:endParaRPr lang="en-US" sz="1600" dirty="0">
                <a:latin typeface="Arial"/>
                <a:cs typeface="Arial"/>
              </a:endParaRPr>
            </a:p>
          </p:txBody>
        </p:sp>
        <p:sp>
          <p:nvSpPr>
            <p:cNvPr id="10" name="TextBox 9"/>
            <p:cNvSpPr txBox="1"/>
            <p:nvPr/>
          </p:nvSpPr>
          <p:spPr>
            <a:xfrm>
              <a:off x="2941974" y="6070949"/>
              <a:ext cx="3229570" cy="338554"/>
            </a:xfrm>
            <a:prstGeom prst="rect">
              <a:avLst/>
            </a:prstGeom>
            <a:noFill/>
          </p:spPr>
          <p:txBody>
            <a:bodyPr wrap="none" rtlCol="0">
              <a:spAutoFit/>
            </a:bodyPr>
            <a:lstStyle/>
            <a:p>
              <a:r>
                <a:rPr lang="en-US" sz="1600" dirty="0" smtClean="0">
                  <a:latin typeface="Arial"/>
                  <a:cs typeface="Arial"/>
                </a:rPr>
                <a:t>Most positive strongest acceptors</a:t>
              </a:r>
              <a:endParaRPr lang="en-US" sz="1600" dirty="0">
                <a:latin typeface="Arial"/>
                <a:cs typeface="Arial"/>
              </a:endParaRPr>
            </a:p>
          </p:txBody>
        </p:sp>
      </p:grpSp>
      <p:sp>
        <p:nvSpPr>
          <p:cNvPr id="17" name="Left Brace 16"/>
          <p:cNvSpPr/>
          <p:nvPr/>
        </p:nvSpPr>
        <p:spPr>
          <a:xfrm>
            <a:off x="4369646" y="1808703"/>
            <a:ext cx="1207304" cy="2283328"/>
          </a:xfrm>
          <a:prstGeom prst="leftBrace">
            <a:avLst>
              <a:gd name="adj1" fmla="val 8333"/>
              <a:gd name="adj2" fmla="val 64045"/>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6" name="Group 15"/>
          <p:cNvGrpSpPr/>
          <p:nvPr/>
        </p:nvGrpSpPr>
        <p:grpSpPr>
          <a:xfrm>
            <a:off x="4585217" y="1808703"/>
            <a:ext cx="1033050" cy="4527563"/>
            <a:chOff x="4600959" y="1808703"/>
            <a:chExt cx="1033050" cy="4527563"/>
          </a:xfrm>
        </p:grpSpPr>
        <p:sp>
          <p:nvSpPr>
            <p:cNvPr id="11" name="Left Brace 10"/>
            <p:cNvSpPr/>
            <p:nvPr/>
          </p:nvSpPr>
          <p:spPr>
            <a:xfrm>
              <a:off x="5143141" y="1808703"/>
              <a:ext cx="490868" cy="4527563"/>
            </a:xfrm>
            <a:prstGeom prst="leftBrace">
              <a:avLst>
                <a:gd name="adj1" fmla="val 8333"/>
                <a:gd name="adj2" fmla="val 568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4600959" y="4233134"/>
              <a:ext cx="530915" cy="338554"/>
            </a:xfrm>
            <a:prstGeom prst="rect">
              <a:avLst/>
            </a:prstGeom>
            <a:noFill/>
          </p:spPr>
          <p:txBody>
            <a:bodyPr wrap="none" rtlCol="0">
              <a:spAutoFit/>
            </a:bodyPr>
            <a:lstStyle/>
            <a:p>
              <a:r>
                <a:rPr lang="en-US" sz="1600" dirty="0" smtClean="0">
                  <a:latin typeface="Arial"/>
                  <a:cs typeface="Arial"/>
                </a:rPr>
                <a:t>You</a:t>
              </a:r>
              <a:endParaRPr lang="en-US" sz="1600" dirty="0">
                <a:latin typeface="Arial"/>
                <a:cs typeface="Arial"/>
              </a:endParaRPr>
            </a:p>
          </p:txBody>
        </p:sp>
      </p:grpSp>
      <p:sp>
        <p:nvSpPr>
          <p:cNvPr id="19" name="TextBox 18"/>
          <p:cNvSpPr txBox="1"/>
          <p:nvPr/>
        </p:nvSpPr>
        <p:spPr>
          <a:xfrm>
            <a:off x="2404937" y="3122383"/>
            <a:ext cx="2479667" cy="307777"/>
          </a:xfrm>
          <a:prstGeom prst="rect">
            <a:avLst/>
          </a:prstGeom>
          <a:noFill/>
          <a:ln>
            <a:noFill/>
          </a:ln>
        </p:spPr>
        <p:txBody>
          <a:bodyPr wrap="square" rtlCol="0">
            <a:spAutoFit/>
          </a:bodyPr>
          <a:lstStyle/>
          <a:p>
            <a:r>
              <a:rPr lang="en-US" sz="1400" i="1" dirty="0" err="1">
                <a:latin typeface="Arial"/>
                <a:cs typeface="Arial"/>
              </a:rPr>
              <a:t>Shewanella</a:t>
            </a:r>
            <a:r>
              <a:rPr lang="en-US" sz="1400" i="1" dirty="0">
                <a:latin typeface="Arial"/>
                <a:cs typeface="Arial"/>
              </a:rPr>
              <a:t> </a:t>
            </a:r>
            <a:r>
              <a:rPr lang="en-US" sz="1400" i="1" dirty="0" err="1">
                <a:latin typeface="Arial"/>
                <a:cs typeface="Arial"/>
              </a:rPr>
              <a:t>oneidensis</a:t>
            </a:r>
            <a:endParaRPr lang="en-US" sz="1400" i="1" dirty="0">
              <a:latin typeface="Arial"/>
              <a:cs typeface="Arial"/>
            </a:endParaRPr>
          </a:p>
        </p:txBody>
      </p:sp>
      <p:sp>
        <p:nvSpPr>
          <p:cNvPr id="23" name="Left Brace 22"/>
          <p:cNvSpPr/>
          <p:nvPr/>
        </p:nvSpPr>
        <p:spPr>
          <a:xfrm>
            <a:off x="3989452" y="1808703"/>
            <a:ext cx="1700685" cy="551591"/>
          </a:xfrm>
          <a:prstGeom prst="leftBrace">
            <a:avLst>
              <a:gd name="adj1" fmla="val 8333"/>
              <a:gd name="adj2" fmla="val 51075"/>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Rectangle 24"/>
          <p:cNvSpPr/>
          <p:nvPr/>
        </p:nvSpPr>
        <p:spPr>
          <a:xfrm>
            <a:off x="2135528" y="1934929"/>
            <a:ext cx="1934486" cy="307777"/>
          </a:xfrm>
          <a:prstGeom prst="rect">
            <a:avLst/>
          </a:prstGeom>
        </p:spPr>
        <p:txBody>
          <a:bodyPr wrap="none">
            <a:spAutoFit/>
          </a:bodyPr>
          <a:lstStyle/>
          <a:p>
            <a:r>
              <a:rPr lang="en-US" sz="1400" i="1" dirty="0" err="1">
                <a:latin typeface="Arial"/>
                <a:cs typeface="Arial"/>
              </a:rPr>
              <a:t>Desulfovibrio</a:t>
            </a:r>
            <a:r>
              <a:rPr lang="en-US" sz="1400" i="1" dirty="0">
                <a:latin typeface="Arial"/>
                <a:cs typeface="Arial"/>
              </a:rPr>
              <a:t> vulgaris </a:t>
            </a:r>
          </a:p>
        </p:txBody>
      </p:sp>
      <p:sp>
        <p:nvSpPr>
          <p:cNvPr id="28" name="Left Brace 27"/>
          <p:cNvSpPr/>
          <p:nvPr/>
        </p:nvSpPr>
        <p:spPr>
          <a:xfrm>
            <a:off x="3933324" y="1298604"/>
            <a:ext cx="1700685" cy="279508"/>
          </a:xfrm>
          <a:prstGeom prst="leftBrace">
            <a:avLst>
              <a:gd name="adj1" fmla="val 8333"/>
              <a:gd name="adj2" fmla="val 51075"/>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Rectangle 28"/>
          <p:cNvSpPr/>
          <p:nvPr/>
        </p:nvSpPr>
        <p:spPr>
          <a:xfrm>
            <a:off x="1998838" y="1298604"/>
            <a:ext cx="2034423" cy="307777"/>
          </a:xfrm>
          <a:prstGeom prst="rect">
            <a:avLst/>
          </a:prstGeom>
        </p:spPr>
        <p:txBody>
          <a:bodyPr wrap="none">
            <a:spAutoFit/>
          </a:bodyPr>
          <a:lstStyle/>
          <a:p>
            <a:r>
              <a:rPr lang="en-US" sz="1400" i="1" dirty="0" err="1" smtClean="0">
                <a:latin typeface="Arial"/>
                <a:cs typeface="Arial"/>
              </a:rPr>
              <a:t>Methanosarcina</a:t>
            </a:r>
            <a:r>
              <a:rPr lang="en-US" sz="1400" i="1" dirty="0" smtClean="0">
                <a:latin typeface="Arial"/>
                <a:cs typeface="Arial"/>
              </a:rPr>
              <a:t> </a:t>
            </a:r>
            <a:r>
              <a:rPr lang="en-US" sz="1400" i="1" dirty="0" err="1" smtClean="0">
                <a:latin typeface="Arial"/>
                <a:cs typeface="Arial"/>
              </a:rPr>
              <a:t>mazei</a:t>
            </a:r>
            <a:endParaRPr lang="en-US" sz="1400" i="1" dirty="0">
              <a:latin typeface="Arial"/>
              <a:cs typeface="Arial"/>
            </a:endParaRPr>
          </a:p>
        </p:txBody>
      </p:sp>
    </p:spTree>
    <p:extLst>
      <p:ext uri="{BB962C8B-B14F-4D97-AF65-F5344CB8AC3E}">
        <p14:creationId xmlns:p14="http://schemas.microsoft.com/office/powerpoint/2010/main" val="108522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3" grpId="0" animBg="1"/>
      <p:bldP spid="25" grpId="0"/>
      <p:bldP spid="28" grpId="0" animBg="1"/>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6699" y="984302"/>
            <a:ext cx="3811685" cy="5820917"/>
            <a:chOff x="2389188" y="136525"/>
            <a:chExt cx="4414837" cy="6416675"/>
          </a:xfrm>
        </p:grpSpPr>
        <p:pic>
          <p:nvPicPr>
            <p:cNvPr id="525334" name="Picture 22" descr="figure_04_19_unlabeled"/>
            <p:cNvPicPr>
              <a:picLocks noChangeAspect="1" noChangeArrowheads="1"/>
            </p:cNvPicPr>
            <p:nvPr/>
          </p:nvPicPr>
          <p:blipFill>
            <a:blip r:embed="rId5">
              <a:extLst>
                <a:ext uri="{28A0092B-C50C-407E-A947-70E740481C1C}">
                  <a14:useLocalDpi xmlns:a14="http://schemas.microsoft.com/office/drawing/2010/main" val="0"/>
                </a:ext>
              </a:extLst>
            </a:blip>
            <a:srcRect b="2556"/>
            <a:stretch>
              <a:fillRect/>
            </a:stretch>
          </p:blipFill>
          <p:spPr bwMode="auto">
            <a:xfrm>
              <a:off x="2389188" y="136525"/>
              <a:ext cx="4365625" cy="6416675"/>
            </a:xfrm>
            <a:prstGeom prst="rect">
              <a:avLst/>
            </a:prstGeom>
            <a:noFill/>
            <a:extLst>
              <a:ext uri="{909E8E84-426E-40dd-AFC4-6F175D3DCCD1}">
                <a14:hiddenFill xmlns="" xmlns:a14="http://schemas.microsoft.com/office/drawing/2010/main">
                  <a:solidFill>
                    <a:srgbClr val="FFFFFF"/>
                  </a:solidFill>
                </a14:hiddenFill>
              </a:ext>
            </a:extLst>
          </p:spPr>
        </p:pic>
        <p:sp>
          <p:nvSpPr>
            <p:cNvPr id="525316" name="Text Box 4"/>
            <p:cNvSpPr txBox="1">
              <a:spLocks noChangeArrowheads="1"/>
            </p:cNvSpPr>
            <p:nvPr/>
          </p:nvSpPr>
          <p:spPr bwMode="auto">
            <a:xfrm>
              <a:off x="5857875" y="3641725"/>
              <a:ext cx="946150" cy="146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lstStyle/>
            <a:p>
              <a:pPr>
                <a:lnSpc>
                  <a:spcPct val="80000"/>
                </a:lnSpc>
              </a:pPr>
              <a:r>
                <a:rPr lang="en-US" sz="1100" b="1">
                  <a:latin typeface="Arial" charset="0"/>
                </a:rPr>
                <a:t>CYTOPLASM</a:t>
              </a:r>
            </a:p>
          </p:txBody>
        </p:sp>
        <p:sp>
          <p:nvSpPr>
            <p:cNvPr id="525319" name="Text Box 7"/>
            <p:cNvSpPr txBox="1">
              <a:spLocks noChangeArrowheads="1"/>
            </p:cNvSpPr>
            <p:nvPr/>
          </p:nvSpPr>
          <p:spPr bwMode="auto">
            <a:xfrm rot="-5400000">
              <a:off x="1937543" y="3075782"/>
              <a:ext cx="1096963" cy="146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lstStyle/>
            <a:p>
              <a:pPr>
                <a:lnSpc>
                  <a:spcPct val="80000"/>
                </a:lnSpc>
              </a:pPr>
              <a:r>
                <a:rPr lang="en-US" sz="1100" b="1">
                  <a:latin typeface="Arial" charset="0"/>
                </a:rPr>
                <a:t>ENVIRONMENT</a:t>
              </a:r>
            </a:p>
          </p:txBody>
        </p:sp>
        <p:sp>
          <p:nvSpPr>
            <p:cNvPr id="525327" name="Text Box 15"/>
            <p:cNvSpPr txBox="1">
              <a:spLocks noChangeArrowheads="1"/>
            </p:cNvSpPr>
            <p:nvPr/>
          </p:nvSpPr>
          <p:spPr bwMode="auto">
            <a:xfrm>
              <a:off x="3006725" y="1116013"/>
              <a:ext cx="392113" cy="146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lstStyle/>
            <a:p>
              <a:pPr>
                <a:lnSpc>
                  <a:spcPct val="80000"/>
                </a:lnSpc>
              </a:pPr>
              <a:r>
                <a:rPr lang="en-US" sz="1100" b="1">
                  <a:solidFill>
                    <a:srgbClr val="EF1A23"/>
                  </a:solidFill>
                  <a:latin typeface="Arial" charset="0"/>
                  <a:sym typeface="Symbol" charset="0"/>
                </a:rPr>
                <a:t></a:t>
              </a:r>
              <a:r>
                <a:rPr lang="en-US" sz="1100" b="1">
                  <a:solidFill>
                    <a:srgbClr val="EF1A23"/>
                  </a:solidFill>
                  <a:latin typeface="Arial" charset="0"/>
                </a:rPr>
                <a:t>0.22</a:t>
              </a:r>
            </a:p>
          </p:txBody>
        </p:sp>
        <p:sp>
          <p:nvSpPr>
            <p:cNvPr id="525328" name="Text Box 16"/>
            <p:cNvSpPr txBox="1">
              <a:spLocks noChangeArrowheads="1"/>
            </p:cNvSpPr>
            <p:nvPr/>
          </p:nvSpPr>
          <p:spPr bwMode="auto">
            <a:xfrm>
              <a:off x="2844800" y="2312988"/>
              <a:ext cx="254000" cy="146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lstStyle/>
            <a:p>
              <a:pPr>
                <a:lnSpc>
                  <a:spcPct val="80000"/>
                </a:lnSpc>
              </a:pPr>
              <a:r>
                <a:rPr lang="en-US" sz="1100" b="1">
                  <a:solidFill>
                    <a:srgbClr val="EF1A23"/>
                  </a:solidFill>
                  <a:latin typeface="Arial" charset="0"/>
                </a:rPr>
                <a:t>0.0</a:t>
              </a:r>
            </a:p>
          </p:txBody>
        </p:sp>
        <p:sp>
          <p:nvSpPr>
            <p:cNvPr id="525329" name="Text Box 17"/>
            <p:cNvSpPr txBox="1">
              <a:spLocks noChangeArrowheads="1"/>
            </p:cNvSpPr>
            <p:nvPr/>
          </p:nvSpPr>
          <p:spPr bwMode="auto">
            <a:xfrm>
              <a:off x="2693988" y="3532188"/>
              <a:ext cx="317500" cy="146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lstStyle/>
            <a:p>
              <a:pPr>
                <a:lnSpc>
                  <a:spcPct val="80000"/>
                </a:lnSpc>
              </a:pPr>
              <a:r>
                <a:rPr lang="en-US" sz="1100" b="1">
                  <a:solidFill>
                    <a:srgbClr val="EF1A23"/>
                  </a:solidFill>
                  <a:latin typeface="Arial" charset="0"/>
                  <a:sym typeface="Symbol" charset="0"/>
                </a:rPr>
                <a:t></a:t>
              </a:r>
              <a:r>
                <a:rPr lang="en-US" sz="1100" b="1">
                  <a:solidFill>
                    <a:srgbClr val="EF1A23"/>
                  </a:solidFill>
                  <a:latin typeface="Arial" charset="0"/>
                </a:rPr>
                <a:t>0.1</a:t>
              </a:r>
            </a:p>
          </p:txBody>
        </p:sp>
        <p:sp>
          <p:nvSpPr>
            <p:cNvPr id="525330" name="Text Box 18"/>
            <p:cNvSpPr txBox="1">
              <a:spLocks noChangeArrowheads="1"/>
            </p:cNvSpPr>
            <p:nvPr/>
          </p:nvSpPr>
          <p:spPr bwMode="auto">
            <a:xfrm>
              <a:off x="2870200" y="4625975"/>
              <a:ext cx="317500" cy="146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lstStyle/>
            <a:p>
              <a:pPr>
                <a:lnSpc>
                  <a:spcPct val="80000"/>
                </a:lnSpc>
              </a:pPr>
              <a:r>
                <a:rPr lang="en-US" sz="1100" b="1">
                  <a:solidFill>
                    <a:srgbClr val="EF1A23"/>
                  </a:solidFill>
                  <a:latin typeface="Arial" charset="0"/>
                  <a:sym typeface="Symbol" charset="0"/>
                </a:rPr>
                <a:t></a:t>
              </a:r>
              <a:r>
                <a:rPr lang="en-US" sz="1100" b="1">
                  <a:solidFill>
                    <a:srgbClr val="EF1A23"/>
                  </a:solidFill>
                  <a:latin typeface="Arial" charset="0"/>
                </a:rPr>
                <a:t>0.36</a:t>
              </a:r>
            </a:p>
          </p:txBody>
        </p:sp>
        <p:sp>
          <p:nvSpPr>
            <p:cNvPr id="525331" name="Text Box 19"/>
            <p:cNvSpPr txBox="1">
              <a:spLocks noChangeArrowheads="1"/>
            </p:cNvSpPr>
            <p:nvPr/>
          </p:nvSpPr>
          <p:spPr bwMode="auto">
            <a:xfrm>
              <a:off x="3248025" y="5568950"/>
              <a:ext cx="317500" cy="146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lstStyle/>
            <a:p>
              <a:pPr>
                <a:lnSpc>
                  <a:spcPct val="80000"/>
                </a:lnSpc>
              </a:pPr>
              <a:r>
                <a:rPr lang="en-US" sz="1100" b="1">
                  <a:solidFill>
                    <a:srgbClr val="EF1A23"/>
                  </a:solidFill>
                  <a:latin typeface="Arial" charset="0"/>
                  <a:sym typeface="Symbol" charset="0"/>
                </a:rPr>
                <a:t></a:t>
              </a:r>
              <a:r>
                <a:rPr lang="en-US" sz="1100" b="1">
                  <a:solidFill>
                    <a:srgbClr val="EF1A23"/>
                  </a:solidFill>
                  <a:latin typeface="Arial" charset="0"/>
                </a:rPr>
                <a:t>0.39</a:t>
              </a:r>
            </a:p>
          </p:txBody>
        </p:sp>
        <p:sp>
          <p:nvSpPr>
            <p:cNvPr id="525332" name="Text Box 20"/>
            <p:cNvSpPr txBox="1">
              <a:spLocks noChangeArrowheads="1"/>
            </p:cNvSpPr>
            <p:nvPr/>
          </p:nvSpPr>
          <p:spPr bwMode="auto">
            <a:xfrm>
              <a:off x="3522663" y="174625"/>
              <a:ext cx="455612" cy="146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lstStyle/>
            <a:p>
              <a:pPr>
                <a:lnSpc>
                  <a:spcPct val="80000"/>
                </a:lnSpc>
              </a:pPr>
              <a:r>
                <a:rPr lang="en-US" sz="1200" b="1" i="1">
                  <a:solidFill>
                    <a:srgbClr val="EF1A23"/>
                  </a:solidFill>
                  <a:latin typeface="Arial" charset="0"/>
                </a:rPr>
                <a:t>E</a:t>
              </a:r>
              <a:r>
                <a:rPr lang="en-US" sz="1200" b="1" baseline="-25000">
                  <a:solidFill>
                    <a:srgbClr val="EF1A23"/>
                  </a:solidFill>
                  <a:latin typeface="Arial" charset="0"/>
                </a:rPr>
                <a:t>0</a:t>
              </a:r>
              <a:r>
                <a:rPr lang="en-US" sz="1200" b="1">
                  <a:solidFill>
                    <a:srgbClr val="EF1A23"/>
                  </a:solidFill>
                  <a:latin typeface="Arial" charset="0"/>
                  <a:sym typeface="Symbol" charset="0"/>
                </a:rPr>
                <a:t></a:t>
              </a:r>
              <a:r>
                <a:rPr lang="en-US" sz="1200" b="1">
                  <a:solidFill>
                    <a:srgbClr val="EF1A23"/>
                  </a:solidFill>
                  <a:latin typeface="Arial" charset="0"/>
                </a:rPr>
                <a:t>(V)</a:t>
              </a:r>
            </a:p>
          </p:txBody>
        </p:sp>
        <p:sp>
          <p:nvSpPr>
            <p:cNvPr id="525333" name="Text Box 21"/>
            <p:cNvSpPr txBox="1">
              <a:spLocks noChangeArrowheads="1"/>
            </p:cNvSpPr>
            <p:nvPr/>
          </p:nvSpPr>
          <p:spPr bwMode="auto">
            <a:xfrm>
              <a:off x="3876675" y="6388100"/>
              <a:ext cx="455613" cy="146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lstStyle/>
            <a:p>
              <a:pPr>
                <a:lnSpc>
                  <a:spcPct val="80000"/>
                </a:lnSpc>
              </a:pPr>
              <a:r>
                <a:rPr lang="en-US" sz="1200" b="1" i="1">
                  <a:solidFill>
                    <a:srgbClr val="EF1A23"/>
                  </a:solidFill>
                  <a:latin typeface="Arial" charset="0"/>
                </a:rPr>
                <a:t>E</a:t>
              </a:r>
              <a:r>
                <a:rPr lang="en-US" sz="1200" b="1" baseline="-25000">
                  <a:solidFill>
                    <a:srgbClr val="EF1A23"/>
                  </a:solidFill>
                  <a:latin typeface="Arial" charset="0"/>
                </a:rPr>
                <a:t>0</a:t>
              </a:r>
              <a:r>
                <a:rPr lang="en-US" sz="1200" b="1">
                  <a:solidFill>
                    <a:srgbClr val="EF1A23"/>
                  </a:solidFill>
                  <a:latin typeface="Arial" charset="0"/>
                  <a:sym typeface="Symbol" charset="0"/>
                </a:rPr>
                <a:t></a:t>
              </a:r>
              <a:r>
                <a:rPr lang="en-US" sz="1200" b="1">
                  <a:solidFill>
                    <a:srgbClr val="EF1A23"/>
                  </a:solidFill>
                  <a:latin typeface="Arial" charset="0"/>
                </a:rPr>
                <a:t>(V)</a:t>
              </a:r>
            </a:p>
          </p:txBody>
        </p:sp>
      </p:grpSp>
      <p:pic>
        <p:nvPicPr>
          <p:cNvPr id="29" name="Picture 74" descr="figure_04_20_unlabeled"/>
          <p:cNvPicPr>
            <a:picLocks noChangeAspect="1" noChangeArrowheads="1"/>
          </p:cNvPicPr>
          <p:nvPr/>
        </p:nvPicPr>
        <p:blipFill rotWithShape="1">
          <a:blip r:embed="rId6">
            <a:extLst>
              <a:ext uri="{28A0092B-C50C-407E-A947-70E740481C1C}">
                <a14:useLocalDpi xmlns:a14="http://schemas.microsoft.com/office/drawing/2010/main" val="0"/>
              </a:ext>
            </a:extLst>
          </a:blip>
          <a:srcRect r="52012" b="2776"/>
          <a:stretch/>
        </p:blipFill>
        <p:spPr bwMode="auto">
          <a:xfrm>
            <a:off x="5965113" y="984302"/>
            <a:ext cx="2011719" cy="280799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Explosion 1 4"/>
          <p:cNvSpPr/>
          <p:nvPr/>
        </p:nvSpPr>
        <p:spPr>
          <a:xfrm>
            <a:off x="6279163" y="1340124"/>
            <a:ext cx="691809" cy="760038"/>
          </a:xfrm>
          <a:prstGeom prst="irregularSeal1">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296753" y="5414795"/>
            <a:ext cx="668360" cy="72149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406977" y="213960"/>
            <a:ext cx="3737024" cy="954107"/>
          </a:xfrm>
          <a:prstGeom prst="rect">
            <a:avLst/>
          </a:prstGeom>
          <a:noFill/>
        </p:spPr>
        <p:txBody>
          <a:bodyPr wrap="square" rtlCol="0">
            <a:spAutoFit/>
          </a:bodyPr>
          <a:lstStyle/>
          <a:p>
            <a:r>
              <a:rPr lang="en-US" sz="2800" dirty="0" smtClean="0">
                <a:latin typeface="Arial"/>
                <a:cs typeface="Arial"/>
              </a:rPr>
              <a:t>ATPase harvests the gradient</a:t>
            </a:r>
            <a:endParaRPr lang="en-US" sz="2800" dirty="0">
              <a:latin typeface="Arial"/>
              <a:cs typeface="Arial"/>
            </a:endParaRPr>
          </a:p>
        </p:txBody>
      </p:sp>
      <p:sp>
        <p:nvSpPr>
          <p:cNvPr id="9" name="TextBox 8"/>
          <p:cNvSpPr txBox="1"/>
          <p:nvPr/>
        </p:nvSpPr>
        <p:spPr>
          <a:xfrm>
            <a:off x="529547" y="141646"/>
            <a:ext cx="4462283" cy="954107"/>
          </a:xfrm>
          <a:prstGeom prst="rect">
            <a:avLst/>
          </a:prstGeom>
          <a:noFill/>
        </p:spPr>
        <p:txBody>
          <a:bodyPr wrap="square" rtlCol="0">
            <a:spAutoFit/>
          </a:bodyPr>
          <a:lstStyle/>
          <a:p>
            <a:pPr algn="ctr"/>
            <a:r>
              <a:rPr lang="en-US" sz="2800" dirty="0" smtClean="0">
                <a:latin typeface="Arial"/>
                <a:cs typeface="Arial"/>
              </a:rPr>
              <a:t>Electron transport </a:t>
            </a:r>
            <a:r>
              <a:rPr lang="en-US" sz="2800" dirty="0">
                <a:latin typeface="Arial"/>
                <a:cs typeface="Arial"/>
              </a:rPr>
              <a:t>c</a:t>
            </a:r>
            <a:r>
              <a:rPr lang="en-US" sz="2800" dirty="0" smtClean="0">
                <a:latin typeface="Arial"/>
                <a:cs typeface="Arial"/>
              </a:rPr>
              <a:t>hain makes a gradient</a:t>
            </a:r>
            <a:endParaRPr lang="en-US" sz="2800" dirty="0">
              <a:latin typeface="Arial"/>
              <a:cs typeface="Arial"/>
            </a:endParaRPr>
          </a:p>
        </p:txBody>
      </p:sp>
      <p:pic>
        <p:nvPicPr>
          <p:cNvPr id="3" name="ATPsynthase"/>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167943" y="4064694"/>
            <a:ext cx="3395913" cy="2546934"/>
          </a:xfrm>
          <a:prstGeom prst="rect">
            <a:avLst/>
          </a:prstGeom>
        </p:spPr>
      </p:pic>
    </p:spTree>
    <p:extLst>
      <p:ext uri="{BB962C8B-B14F-4D97-AF65-F5344CB8AC3E}">
        <p14:creationId xmlns:p14="http://schemas.microsoft.com/office/powerpoint/2010/main" val="405309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reebuildall.bmp"/>
          <p:cNvPicPr>
            <a:picLocks noChangeAspect="1"/>
          </p:cNvPicPr>
          <p:nvPr/>
        </p:nvPicPr>
        <p:blipFill rotWithShape="1">
          <a:blip r:embed="rId2">
            <a:extLst>
              <a:ext uri="{28A0092B-C50C-407E-A947-70E740481C1C}">
                <a14:useLocalDpi xmlns:a14="http://schemas.microsoft.com/office/drawing/2010/main" val="0"/>
              </a:ext>
            </a:extLst>
          </a:blip>
          <a:srcRect l="11753" t="38319" r="16666" b="5181"/>
          <a:stretch/>
        </p:blipFill>
        <p:spPr>
          <a:xfrm>
            <a:off x="625231" y="911327"/>
            <a:ext cx="8147538" cy="4823212"/>
          </a:xfrm>
          <a:prstGeom prst="rect">
            <a:avLst/>
          </a:prstGeom>
        </p:spPr>
      </p:pic>
      <p:sp>
        <p:nvSpPr>
          <p:cNvPr id="3" name="TextBox 2"/>
          <p:cNvSpPr txBox="1"/>
          <p:nvPr/>
        </p:nvSpPr>
        <p:spPr>
          <a:xfrm>
            <a:off x="3292231" y="254004"/>
            <a:ext cx="3028794" cy="646331"/>
          </a:xfrm>
          <a:prstGeom prst="rect">
            <a:avLst/>
          </a:prstGeom>
          <a:noFill/>
        </p:spPr>
        <p:txBody>
          <a:bodyPr wrap="none" rtlCol="0">
            <a:spAutoFit/>
          </a:bodyPr>
          <a:lstStyle/>
          <a:p>
            <a:r>
              <a:rPr lang="en-US" sz="3600" dirty="0" smtClean="0">
                <a:latin typeface="Arial"/>
                <a:cs typeface="Arial"/>
              </a:rPr>
              <a:t>ATP synthase</a:t>
            </a:r>
            <a:endParaRPr lang="en-US" sz="3600" dirty="0">
              <a:latin typeface="Arial"/>
              <a:cs typeface="Arial"/>
            </a:endParaRPr>
          </a:p>
        </p:txBody>
      </p:sp>
      <p:sp>
        <p:nvSpPr>
          <p:cNvPr id="8" name="TextBox 7"/>
          <p:cNvSpPr txBox="1"/>
          <p:nvPr/>
        </p:nvSpPr>
        <p:spPr>
          <a:xfrm>
            <a:off x="1037894" y="5943600"/>
            <a:ext cx="6940062" cy="400110"/>
          </a:xfrm>
          <a:prstGeom prst="rect">
            <a:avLst/>
          </a:prstGeom>
          <a:noFill/>
        </p:spPr>
        <p:txBody>
          <a:bodyPr wrap="square" rtlCol="0">
            <a:spAutoFit/>
          </a:bodyPr>
          <a:lstStyle/>
          <a:p>
            <a:pPr algn="ctr"/>
            <a:r>
              <a:rPr lang="en-US" sz="2000" dirty="0" smtClean="0">
                <a:latin typeface="Arial"/>
                <a:cs typeface="Arial"/>
              </a:rPr>
              <a:t>Flexible enzyme for energy generation depends upon a cell</a:t>
            </a:r>
            <a:endParaRPr lang="en-US" sz="2000" dirty="0">
              <a:latin typeface="Arial"/>
              <a:cs typeface="Arial"/>
            </a:endParaRPr>
          </a:p>
        </p:txBody>
      </p:sp>
    </p:spTree>
    <p:extLst>
      <p:ext uri="{BB962C8B-B14F-4D97-AF65-F5344CB8AC3E}">
        <p14:creationId xmlns:p14="http://schemas.microsoft.com/office/powerpoint/2010/main" val="22967156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ree3.bmp"/>
          <p:cNvPicPr>
            <a:picLocks noChangeAspect="1"/>
          </p:cNvPicPr>
          <p:nvPr/>
        </p:nvPicPr>
        <p:blipFill rotWithShape="1">
          <a:blip r:embed="rId3">
            <a:extLst>
              <a:ext uri="{28A0092B-C50C-407E-A947-70E740481C1C}">
                <a14:useLocalDpi xmlns:a14="http://schemas.microsoft.com/office/drawing/2010/main" val="0"/>
              </a:ext>
            </a:extLst>
          </a:blip>
          <a:srcRect l="9708" t="36674" r="15861"/>
          <a:stretch/>
        </p:blipFill>
        <p:spPr>
          <a:xfrm>
            <a:off x="357559" y="739739"/>
            <a:ext cx="8520764" cy="5437084"/>
          </a:xfrm>
          <a:prstGeom prst="rect">
            <a:avLst/>
          </a:prstGeom>
        </p:spPr>
      </p:pic>
      <p:cxnSp>
        <p:nvCxnSpPr>
          <p:cNvPr id="11" name="Straight Connector 10"/>
          <p:cNvCxnSpPr/>
          <p:nvPr/>
        </p:nvCxnSpPr>
        <p:spPr>
          <a:xfrm>
            <a:off x="3242235" y="4417472"/>
            <a:ext cx="3769009" cy="0"/>
          </a:xfrm>
          <a:prstGeom prst="line">
            <a:avLst/>
          </a:prstGeom>
          <a:ln>
            <a:solidFill>
              <a:srgbClr val="FFFFFF"/>
            </a:solidFill>
            <a:prstDash val="dashDot"/>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0" y="169456"/>
            <a:ext cx="8702561" cy="584776"/>
          </a:xfrm>
          <a:prstGeom prst="rect">
            <a:avLst/>
          </a:prstGeom>
          <a:noFill/>
        </p:spPr>
        <p:txBody>
          <a:bodyPr wrap="square" rtlCol="0">
            <a:spAutoFit/>
          </a:bodyPr>
          <a:lstStyle/>
          <a:p>
            <a:pPr algn="ctr"/>
            <a:r>
              <a:rPr lang="en-US" sz="3200" dirty="0" smtClean="0">
                <a:latin typeface="Arial"/>
                <a:cs typeface="Arial"/>
              </a:rPr>
              <a:t>The Cell</a:t>
            </a:r>
            <a:endParaRPr lang="en-US" sz="3200" dirty="0">
              <a:latin typeface="Arial"/>
              <a:cs typeface="Arial"/>
            </a:endParaRPr>
          </a:p>
        </p:txBody>
      </p:sp>
      <p:sp>
        <p:nvSpPr>
          <p:cNvPr id="4" name="TextBox 3"/>
          <p:cNvSpPr txBox="1"/>
          <p:nvPr/>
        </p:nvSpPr>
        <p:spPr>
          <a:xfrm>
            <a:off x="7018660" y="4217865"/>
            <a:ext cx="1121296" cy="369332"/>
          </a:xfrm>
          <a:prstGeom prst="rect">
            <a:avLst/>
          </a:prstGeom>
          <a:noFill/>
        </p:spPr>
        <p:txBody>
          <a:bodyPr wrap="none" rtlCol="0">
            <a:spAutoFit/>
          </a:bodyPr>
          <a:lstStyle/>
          <a:p>
            <a:r>
              <a:rPr lang="en-US" dirty="0"/>
              <a:t>T</a:t>
            </a:r>
            <a:r>
              <a:rPr lang="en-US" dirty="0" smtClean="0"/>
              <a:t>hreshold</a:t>
            </a:r>
            <a:endParaRPr lang="en-US" dirty="0"/>
          </a:p>
        </p:txBody>
      </p:sp>
      <p:sp>
        <p:nvSpPr>
          <p:cNvPr id="5" name="TextBox 4"/>
          <p:cNvSpPr txBox="1"/>
          <p:nvPr/>
        </p:nvSpPr>
        <p:spPr>
          <a:xfrm>
            <a:off x="821765" y="5884435"/>
            <a:ext cx="7440706" cy="461665"/>
          </a:xfrm>
          <a:prstGeom prst="rect">
            <a:avLst/>
          </a:prstGeom>
          <a:noFill/>
        </p:spPr>
        <p:txBody>
          <a:bodyPr wrap="square" rtlCol="0">
            <a:spAutoFit/>
          </a:bodyPr>
          <a:lstStyle/>
          <a:p>
            <a:pPr algn="ctr"/>
            <a:r>
              <a:rPr lang="en-US" sz="2400" dirty="0" smtClean="0">
                <a:latin typeface="Arial"/>
                <a:cs typeface="Arial"/>
              </a:rPr>
              <a:t>Lipid Bilayer And Cell Membrane</a:t>
            </a:r>
            <a:endParaRPr lang="en-US" sz="2400" dirty="0">
              <a:latin typeface="Arial"/>
              <a:cs typeface="Arial"/>
            </a:endParaRPr>
          </a:p>
        </p:txBody>
      </p:sp>
    </p:spTree>
    <p:extLst>
      <p:ext uri="{BB962C8B-B14F-4D97-AF65-F5344CB8AC3E}">
        <p14:creationId xmlns:p14="http://schemas.microsoft.com/office/powerpoint/2010/main" val="34850508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6243" y="401451"/>
            <a:ext cx="7968372" cy="523220"/>
          </a:xfrm>
          <a:prstGeom prst="rect">
            <a:avLst/>
          </a:prstGeom>
          <a:noFill/>
        </p:spPr>
        <p:txBody>
          <a:bodyPr wrap="none" rtlCol="0">
            <a:spAutoFit/>
          </a:bodyPr>
          <a:lstStyle/>
          <a:p>
            <a:r>
              <a:rPr lang="en-US" sz="2800" dirty="0" smtClean="0">
                <a:latin typeface="Arial"/>
                <a:cs typeface="Arial"/>
              </a:rPr>
              <a:t>Genome Replication And Chromosome Structure</a:t>
            </a:r>
            <a:endParaRPr lang="en-US" sz="2800" dirty="0">
              <a:latin typeface="Arial"/>
              <a:cs typeface="Arial"/>
            </a:endParaRPr>
          </a:p>
        </p:txBody>
      </p:sp>
      <p:sp>
        <p:nvSpPr>
          <p:cNvPr id="8" name="TextBox 7"/>
          <p:cNvSpPr txBox="1"/>
          <p:nvPr/>
        </p:nvSpPr>
        <p:spPr>
          <a:xfrm>
            <a:off x="1148861" y="5943600"/>
            <a:ext cx="6940062" cy="400110"/>
          </a:xfrm>
          <a:prstGeom prst="rect">
            <a:avLst/>
          </a:prstGeom>
          <a:noFill/>
        </p:spPr>
        <p:txBody>
          <a:bodyPr wrap="square" rtlCol="0">
            <a:spAutoFit/>
          </a:bodyPr>
          <a:lstStyle/>
          <a:p>
            <a:pPr algn="ctr"/>
            <a:r>
              <a:rPr lang="en-US" sz="2000" dirty="0" smtClean="0">
                <a:latin typeface="Arial"/>
                <a:cs typeface="Arial"/>
              </a:rPr>
              <a:t>DNA polymerases, initiation of replication</a:t>
            </a:r>
            <a:endParaRPr lang="en-US" sz="2000" dirty="0">
              <a:latin typeface="Arial"/>
              <a:cs typeface="Arial"/>
            </a:endParaRPr>
          </a:p>
        </p:txBody>
      </p:sp>
      <p:pic>
        <p:nvPicPr>
          <p:cNvPr id="6" name="Picture 5" descr="tree.two.bmp"/>
          <p:cNvPicPr>
            <a:picLocks noChangeAspect="1"/>
          </p:cNvPicPr>
          <p:nvPr/>
        </p:nvPicPr>
        <p:blipFill rotWithShape="1">
          <a:blip r:embed="rId2">
            <a:extLst>
              <a:ext uri="{28A0092B-C50C-407E-A947-70E740481C1C}">
                <a14:useLocalDpi xmlns:a14="http://schemas.microsoft.com/office/drawing/2010/main" val="0"/>
              </a:ext>
            </a:extLst>
          </a:blip>
          <a:srcRect l="11539" t="38604" r="17201" b="4456"/>
          <a:stretch/>
        </p:blipFill>
        <p:spPr>
          <a:xfrm>
            <a:off x="625231" y="986692"/>
            <a:ext cx="8069384" cy="4835769"/>
          </a:xfrm>
          <a:prstGeom prst="rect">
            <a:avLst/>
          </a:prstGeom>
        </p:spPr>
      </p:pic>
    </p:spTree>
    <p:extLst>
      <p:ext uri="{BB962C8B-B14F-4D97-AF65-F5344CB8AC3E}">
        <p14:creationId xmlns:p14="http://schemas.microsoft.com/office/powerpoint/2010/main" val="24074297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reebuildall.bmp"/>
          <p:cNvPicPr>
            <a:picLocks noChangeAspect="1"/>
          </p:cNvPicPr>
          <p:nvPr/>
        </p:nvPicPr>
        <p:blipFill rotWithShape="1">
          <a:blip r:embed="rId2">
            <a:extLst>
              <a:ext uri="{28A0092B-C50C-407E-A947-70E740481C1C}">
                <a14:useLocalDpi xmlns:a14="http://schemas.microsoft.com/office/drawing/2010/main" val="0"/>
              </a:ext>
            </a:extLst>
          </a:blip>
          <a:srcRect l="11753" t="38319" r="16666" b="5181"/>
          <a:stretch/>
        </p:blipFill>
        <p:spPr>
          <a:xfrm>
            <a:off x="625231" y="911327"/>
            <a:ext cx="8147538" cy="4823212"/>
          </a:xfrm>
          <a:prstGeom prst="rect">
            <a:avLst/>
          </a:prstGeom>
        </p:spPr>
      </p:pic>
      <p:sp>
        <p:nvSpPr>
          <p:cNvPr id="3" name="TextBox 2"/>
          <p:cNvSpPr txBox="1"/>
          <p:nvPr/>
        </p:nvSpPr>
        <p:spPr>
          <a:xfrm>
            <a:off x="3448538" y="254004"/>
            <a:ext cx="2246704" cy="523220"/>
          </a:xfrm>
          <a:prstGeom prst="rect">
            <a:avLst/>
          </a:prstGeom>
          <a:noFill/>
        </p:spPr>
        <p:txBody>
          <a:bodyPr wrap="none" rtlCol="0">
            <a:spAutoFit/>
          </a:bodyPr>
          <a:lstStyle/>
          <a:p>
            <a:r>
              <a:rPr lang="en-US" sz="2800" dirty="0" smtClean="0">
                <a:latin typeface="Arial"/>
                <a:cs typeface="Arial"/>
              </a:rPr>
              <a:t>Transcription</a:t>
            </a:r>
            <a:endParaRPr lang="en-US" sz="2800" dirty="0">
              <a:latin typeface="Arial"/>
              <a:cs typeface="Arial"/>
            </a:endParaRPr>
          </a:p>
        </p:txBody>
      </p:sp>
      <p:sp>
        <p:nvSpPr>
          <p:cNvPr id="8" name="TextBox 7"/>
          <p:cNvSpPr txBox="1"/>
          <p:nvPr/>
        </p:nvSpPr>
        <p:spPr>
          <a:xfrm>
            <a:off x="1148861" y="5943600"/>
            <a:ext cx="6940062" cy="707886"/>
          </a:xfrm>
          <a:prstGeom prst="rect">
            <a:avLst/>
          </a:prstGeom>
          <a:noFill/>
        </p:spPr>
        <p:txBody>
          <a:bodyPr wrap="square" rtlCol="0">
            <a:spAutoFit/>
          </a:bodyPr>
          <a:lstStyle/>
          <a:p>
            <a:pPr algn="ctr"/>
            <a:r>
              <a:rPr lang="en-US" sz="2000" dirty="0" smtClean="0">
                <a:latin typeface="Arial"/>
                <a:cs typeface="Arial"/>
              </a:rPr>
              <a:t>Other DNA-dependent RNA polymerase subunits and initiation complexes</a:t>
            </a:r>
            <a:endParaRPr lang="en-US" sz="2000" dirty="0">
              <a:latin typeface="Arial"/>
              <a:cs typeface="Arial"/>
            </a:endParaRPr>
          </a:p>
        </p:txBody>
      </p:sp>
      <p:pic>
        <p:nvPicPr>
          <p:cNvPr id="2" name="Picture 1" descr="tree.two.bmp"/>
          <p:cNvPicPr>
            <a:picLocks noChangeAspect="1"/>
          </p:cNvPicPr>
          <p:nvPr/>
        </p:nvPicPr>
        <p:blipFill rotWithShape="1">
          <a:blip r:embed="rId3">
            <a:extLst>
              <a:ext uri="{28A0092B-C50C-407E-A947-70E740481C1C}">
                <a14:useLocalDpi xmlns:a14="http://schemas.microsoft.com/office/drawing/2010/main" val="0"/>
              </a:ext>
            </a:extLst>
          </a:blip>
          <a:srcRect l="11539" t="38604" r="17201" b="4456"/>
          <a:stretch/>
        </p:blipFill>
        <p:spPr>
          <a:xfrm>
            <a:off x="625231" y="986692"/>
            <a:ext cx="8069384" cy="4835769"/>
          </a:xfrm>
          <a:prstGeom prst="rect">
            <a:avLst/>
          </a:prstGeom>
        </p:spPr>
      </p:pic>
    </p:spTree>
    <p:extLst>
      <p:ext uri="{BB962C8B-B14F-4D97-AF65-F5344CB8AC3E}">
        <p14:creationId xmlns:p14="http://schemas.microsoft.com/office/powerpoint/2010/main" val="35439794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reebuildall.bmp"/>
          <p:cNvPicPr>
            <a:picLocks noChangeAspect="1"/>
          </p:cNvPicPr>
          <p:nvPr/>
        </p:nvPicPr>
        <p:blipFill rotWithShape="1">
          <a:blip r:embed="rId2">
            <a:extLst>
              <a:ext uri="{28A0092B-C50C-407E-A947-70E740481C1C}">
                <a14:useLocalDpi xmlns:a14="http://schemas.microsoft.com/office/drawing/2010/main" val="0"/>
              </a:ext>
            </a:extLst>
          </a:blip>
          <a:srcRect l="11753" t="38319" r="16666" b="5181"/>
          <a:stretch/>
        </p:blipFill>
        <p:spPr>
          <a:xfrm>
            <a:off x="625231" y="911327"/>
            <a:ext cx="8147538" cy="4823212"/>
          </a:xfrm>
          <a:prstGeom prst="rect">
            <a:avLst/>
          </a:prstGeom>
        </p:spPr>
      </p:pic>
      <p:sp>
        <p:nvSpPr>
          <p:cNvPr id="3" name="TextBox 2"/>
          <p:cNvSpPr txBox="1"/>
          <p:nvPr/>
        </p:nvSpPr>
        <p:spPr>
          <a:xfrm>
            <a:off x="3448538" y="254004"/>
            <a:ext cx="2246704" cy="523220"/>
          </a:xfrm>
          <a:prstGeom prst="rect">
            <a:avLst/>
          </a:prstGeom>
          <a:noFill/>
        </p:spPr>
        <p:txBody>
          <a:bodyPr wrap="none" rtlCol="0">
            <a:spAutoFit/>
          </a:bodyPr>
          <a:lstStyle/>
          <a:p>
            <a:r>
              <a:rPr lang="en-US" sz="2800" dirty="0" smtClean="0">
                <a:latin typeface="Arial"/>
                <a:cs typeface="Arial"/>
              </a:rPr>
              <a:t>Transcription</a:t>
            </a:r>
            <a:endParaRPr lang="en-US" sz="2800" dirty="0">
              <a:latin typeface="Arial"/>
              <a:cs typeface="Arial"/>
            </a:endParaRPr>
          </a:p>
        </p:txBody>
      </p:sp>
      <p:sp>
        <p:nvSpPr>
          <p:cNvPr id="8" name="TextBox 7"/>
          <p:cNvSpPr txBox="1"/>
          <p:nvPr/>
        </p:nvSpPr>
        <p:spPr>
          <a:xfrm>
            <a:off x="1148861" y="5943600"/>
            <a:ext cx="6940062" cy="400110"/>
          </a:xfrm>
          <a:prstGeom prst="rect">
            <a:avLst/>
          </a:prstGeom>
          <a:noFill/>
        </p:spPr>
        <p:txBody>
          <a:bodyPr wrap="square" rtlCol="0">
            <a:spAutoFit/>
          </a:bodyPr>
          <a:lstStyle/>
          <a:p>
            <a:pPr algn="ctr"/>
            <a:r>
              <a:rPr lang="en-US" sz="2000" dirty="0" smtClean="0">
                <a:latin typeface="Arial"/>
                <a:cs typeface="Arial"/>
              </a:rPr>
              <a:t>2 subunits of DNA-dependent RNA polymerase subunits</a:t>
            </a:r>
            <a:endParaRPr lang="en-US" sz="2000" dirty="0">
              <a:latin typeface="Arial"/>
              <a:cs typeface="Arial"/>
            </a:endParaRPr>
          </a:p>
        </p:txBody>
      </p:sp>
    </p:spTree>
    <p:extLst>
      <p:ext uri="{BB962C8B-B14F-4D97-AF65-F5344CB8AC3E}">
        <p14:creationId xmlns:p14="http://schemas.microsoft.com/office/powerpoint/2010/main" val="30934867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reebuildall.bmp"/>
          <p:cNvPicPr>
            <a:picLocks noChangeAspect="1"/>
          </p:cNvPicPr>
          <p:nvPr/>
        </p:nvPicPr>
        <p:blipFill rotWithShape="1">
          <a:blip r:embed="rId2">
            <a:extLst>
              <a:ext uri="{28A0092B-C50C-407E-A947-70E740481C1C}">
                <a14:useLocalDpi xmlns:a14="http://schemas.microsoft.com/office/drawing/2010/main" val="0"/>
              </a:ext>
            </a:extLst>
          </a:blip>
          <a:srcRect l="11753" t="38319" r="16666" b="5181"/>
          <a:stretch/>
        </p:blipFill>
        <p:spPr>
          <a:xfrm>
            <a:off x="625231" y="911327"/>
            <a:ext cx="8147538" cy="4823212"/>
          </a:xfrm>
          <a:prstGeom prst="rect">
            <a:avLst/>
          </a:prstGeom>
        </p:spPr>
      </p:pic>
      <p:sp>
        <p:nvSpPr>
          <p:cNvPr id="3" name="TextBox 2"/>
          <p:cNvSpPr txBox="1"/>
          <p:nvPr/>
        </p:nvSpPr>
        <p:spPr>
          <a:xfrm>
            <a:off x="3292231" y="254004"/>
            <a:ext cx="2451287" cy="646331"/>
          </a:xfrm>
          <a:prstGeom prst="rect">
            <a:avLst/>
          </a:prstGeom>
          <a:noFill/>
        </p:spPr>
        <p:txBody>
          <a:bodyPr wrap="none" rtlCol="0">
            <a:spAutoFit/>
          </a:bodyPr>
          <a:lstStyle/>
          <a:p>
            <a:r>
              <a:rPr lang="en-US" sz="3600" dirty="0" smtClean="0">
                <a:latin typeface="Arial"/>
                <a:cs typeface="Arial"/>
              </a:rPr>
              <a:t>Translation</a:t>
            </a:r>
            <a:endParaRPr lang="en-US" sz="3600" dirty="0">
              <a:latin typeface="Arial"/>
              <a:cs typeface="Arial"/>
            </a:endParaRPr>
          </a:p>
        </p:txBody>
      </p:sp>
      <p:sp>
        <p:nvSpPr>
          <p:cNvPr id="8" name="TextBox 7"/>
          <p:cNvSpPr txBox="1"/>
          <p:nvPr/>
        </p:nvSpPr>
        <p:spPr>
          <a:xfrm>
            <a:off x="1148861" y="5943600"/>
            <a:ext cx="6940062" cy="707886"/>
          </a:xfrm>
          <a:prstGeom prst="rect">
            <a:avLst/>
          </a:prstGeom>
          <a:noFill/>
        </p:spPr>
        <p:txBody>
          <a:bodyPr wrap="square" rtlCol="0">
            <a:spAutoFit/>
          </a:bodyPr>
          <a:lstStyle/>
          <a:p>
            <a:pPr algn="ctr"/>
            <a:r>
              <a:rPr lang="en-US" sz="2000" dirty="0" err="1" smtClean="0">
                <a:latin typeface="Arial"/>
                <a:cs typeface="Arial"/>
              </a:rPr>
              <a:t>rRNA</a:t>
            </a:r>
            <a:r>
              <a:rPr lang="en-US" sz="2000" dirty="0" smtClean="0">
                <a:latin typeface="Arial"/>
                <a:cs typeface="Arial"/>
              </a:rPr>
              <a:t>, </a:t>
            </a:r>
            <a:r>
              <a:rPr lang="en-US" sz="2000" dirty="0" err="1" smtClean="0">
                <a:latin typeface="Arial"/>
                <a:cs typeface="Arial"/>
              </a:rPr>
              <a:t>tRNAs</a:t>
            </a:r>
            <a:r>
              <a:rPr lang="en-US" sz="2000" dirty="0" smtClean="0">
                <a:latin typeface="Arial"/>
                <a:cs typeface="Arial"/>
              </a:rPr>
              <a:t>, elongation factors, </a:t>
            </a:r>
            <a:r>
              <a:rPr lang="en-US" sz="2000" dirty="0" err="1" smtClean="0">
                <a:latin typeface="Arial"/>
                <a:cs typeface="Arial"/>
              </a:rPr>
              <a:t>tRNA</a:t>
            </a:r>
            <a:r>
              <a:rPr lang="en-US" sz="2000" dirty="0" smtClean="0">
                <a:latin typeface="Arial"/>
                <a:cs typeface="Arial"/>
              </a:rPr>
              <a:t> charging enzymes, most (but not all) ribosomal proteins </a:t>
            </a:r>
            <a:endParaRPr lang="en-US" sz="2000" dirty="0">
              <a:latin typeface="Arial"/>
              <a:cs typeface="Arial"/>
            </a:endParaRPr>
          </a:p>
        </p:txBody>
      </p:sp>
    </p:spTree>
    <p:extLst>
      <p:ext uri="{BB962C8B-B14F-4D97-AF65-F5344CB8AC3E}">
        <p14:creationId xmlns:p14="http://schemas.microsoft.com/office/powerpoint/2010/main" val="2404356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Microbial Cell</a:t>
            </a:r>
            <a:endParaRPr lang="en-US" dirty="0"/>
          </a:p>
        </p:txBody>
      </p:sp>
      <p:sp>
        <p:nvSpPr>
          <p:cNvPr id="7" name="TextBox 6"/>
          <p:cNvSpPr txBox="1"/>
          <p:nvPr/>
        </p:nvSpPr>
        <p:spPr>
          <a:xfrm>
            <a:off x="4895737" y="1502874"/>
            <a:ext cx="1448609" cy="369332"/>
          </a:xfrm>
          <a:prstGeom prst="rect">
            <a:avLst/>
          </a:prstGeom>
          <a:noFill/>
        </p:spPr>
        <p:txBody>
          <a:bodyPr wrap="none" rtlCol="0">
            <a:spAutoFit/>
          </a:bodyPr>
          <a:lstStyle/>
          <a:p>
            <a:r>
              <a:rPr lang="en-US" dirty="0" smtClean="0"/>
              <a:t>Chromosome</a:t>
            </a:r>
            <a:endParaRPr lang="en-US" dirty="0"/>
          </a:p>
        </p:txBody>
      </p:sp>
      <p:pic>
        <p:nvPicPr>
          <p:cNvPr id="9" name="Picture 8" descr="Screen Shot 2015-12-08 at 9.30.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78722" y="-928345"/>
            <a:ext cx="7386555" cy="9144000"/>
          </a:xfrm>
          <a:prstGeom prst="rect">
            <a:avLst/>
          </a:prstGeom>
        </p:spPr>
      </p:pic>
      <p:sp>
        <p:nvSpPr>
          <p:cNvPr id="10" name="TextBox 9"/>
          <p:cNvSpPr txBox="1"/>
          <p:nvPr/>
        </p:nvSpPr>
        <p:spPr>
          <a:xfrm>
            <a:off x="2040943" y="274956"/>
            <a:ext cx="5113900" cy="830997"/>
          </a:xfrm>
          <a:prstGeom prst="rect">
            <a:avLst/>
          </a:prstGeom>
          <a:noFill/>
        </p:spPr>
        <p:txBody>
          <a:bodyPr wrap="none" rtlCol="0">
            <a:spAutoFit/>
          </a:bodyPr>
          <a:lstStyle/>
          <a:p>
            <a:r>
              <a:rPr lang="en-US" sz="4800" smtClean="0">
                <a:solidFill>
                  <a:schemeClr val="bg1"/>
                </a:solidFill>
                <a:latin typeface="Arial"/>
                <a:cs typeface="Arial"/>
              </a:rPr>
              <a:t>The Microbial Cell</a:t>
            </a:r>
            <a:endParaRPr lang="en-US" sz="4800" dirty="0">
              <a:solidFill>
                <a:schemeClr val="bg1"/>
              </a:solidFill>
              <a:latin typeface="Arial"/>
              <a:cs typeface="Arial"/>
            </a:endParaRPr>
          </a:p>
        </p:txBody>
      </p:sp>
      <p:sp>
        <p:nvSpPr>
          <p:cNvPr id="12" name="TextBox 11"/>
          <p:cNvSpPr txBox="1"/>
          <p:nvPr/>
        </p:nvSpPr>
        <p:spPr>
          <a:xfrm>
            <a:off x="716718" y="3603675"/>
            <a:ext cx="2108871" cy="923330"/>
          </a:xfrm>
          <a:prstGeom prst="rect">
            <a:avLst/>
          </a:prstGeom>
          <a:noFill/>
        </p:spPr>
        <p:txBody>
          <a:bodyPr wrap="none" rtlCol="0">
            <a:spAutoFit/>
          </a:bodyPr>
          <a:lstStyle/>
          <a:p>
            <a:r>
              <a:rPr lang="en-US" dirty="0" smtClean="0">
                <a:solidFill>
                  <a:srgbClr val="FFFFFF"/>
                </a:solidFill>
                <a:latin typeface="Arial"/>
                <a:cs typeface="Arial"/>
              </a:rPr>
              <a:t>DNA Chromosome</a:t>
            </a:r>
          </a:p>
          <a:p>
            <a:r>
              <a:rPr lang="en-US" dirty="0" smtClean="0">
                <a:solidFill>
                  <a:srgbClr val="FFFFFF"/>
                </a:solidFill>
                <a:latin typeface="Arial"/>
                <a:cs typeface="Arial"/>
              </a:rPr>
              <a:t>Transcription</a:t>
            </a:r>
          </a:p>
          <a:p>
            <a:r>
              <a:rPr lang="en-US" dirty="0" smtClean="0">
                <a:solidFill>
                  <a:srgbClr val="FFFFFF"/>
                </a:solidFill>
                <a:latin typeface="Arial"/>
                <a:cs typeface="Arial"/>
              </a:rPr>
              <a:t>DNA-&gt;RNA</a:t>
            </a:r>
            <a:endParaRPr lang="en-US" dirty="0">
              <a:solidFill>
                <a:srgbClr val="FFFFFF"/>
              </a:solidFill>
              <a:latin typeface="Arial"/>
              <a:cs typeface="Arial"/>
            </a:endParaRPr>
          </a:p>
        </p:txBody>
      </p:sp>
      <p:sp>
        <p:nvSpPr>
          <p:cNvPr id="13" name="TextBox 12"/>
          <p:cNvSpPr txBox="1"/>
          <p:nvPr/>
        </p:nvSpPr>
        <p:spPr>
          <a:xfrm>
            <a:off x="2516662" y="4307181"/>
            <a:ext cx="1653630" cy="923330"/>
          </a:xfrm>
          <a:prstGeom prst="rect">
            <a:avLst/>
          </a:prstGeom>
          <a:noFill/>
        </p:spPr>
        <p:txBody>
          <a:bodyPr wrap="none" rtlCol="0">
            <a:spAutoFit/>
          </a:bodyPr>
          <a:lstStyle/>
          <a:p>
            <a:r>
              <a:rPr lang="en-US" dirty="0" smtClean="0">
                <a:solidFill>
                  <a:srgbClr val="FFFFFF"/>
                </a:solidFill>
                <a:latin typeface="Arial"/>
                <a:cs typeface="Arial"/>
              </a:rPr>
              <a:t>Ribosome</a:t>
            </a:r>
          </a:p>
          <a:p>
            <a:r>
              <a:rPr lang="en-US" dirty="0" smtClean="0">
                <a:solidFill>
                  <a:srgbClr val="FFFFFF"/>
                </a:solidFill>
                <a:latin typeface="Arial"/>
                <a:cs typeface="Arial"/>
              </a:rPr>
              <a:t>Translation</a:t>
            </a:r>
          </a:p>
          <a:p>
            <a:r>
              <a:rPr lang="en-US" dirty="0" smtClean="0">
                <a:solidFill>
                  <a:srgbClr val="FFFFFF"/>
                </a:solidFill>
                <a:latin typeface="Arial"/>
                <a:cs typeface="Arial"/>
              </a:rPr>
              <a:t>RNA-&gt; protein</a:t>
            </a:r>
            <a:endParaRPr lang="en-US" dirty="0">
              <a:solidFill>
                <a:srgbClr val="FFFFFF"/>
              </a:solidFill>
              <a:latin typeface="Arial"/>
              <a:cs typeface="Arial"/>
            </a:endParaRPr>
          </a:p>
        </p:txBody>
      </p:sp>
      <p:sp>
        <p:nvSpPr>
          <p:cNvPr id="14" name="TextBox 13"/>
          <p:cNvSpPr txBox="1"/>
          <p:nvPr/>
        </p:nvSpPr>
        <p:spPr>
          <a:xfrm>
            <a:off x="4454163" y="5139987"/>
            <a:ext cx="1287995" cy="369332"/>
          </a:xfrm>
          <a:prstGeom prst="rect">
            <a:avLst/>
          </a:prstGeom>
          <a:noFill/>
        </p:spPr>
        <p:txBody>
          <a:bodyPr wrap="none" rtlCol="0">
            <a:spAutoFit/>
          </a:bodyPr>
          <a:lstStyle/>
          <a:p>
            <a:r>
              <a:rPr lang="en-US" dirty="0" smtClean="0">
                <a:solidFill>
                  <a:srgbClr val="FFFFFF"/>
                </a:solidFill>
                <a:latin typeface="Arial"/>
                <a:cs typeface="Arial"/>
              </a:rPr>
              <a:t>Membrane</a:t>
            </a:r>
            <a:endParaRPr lang="en-US" dirty="0">
              <a:solidFill>
                <a:srgbClr val="FFFFFF"/>
              </a:solidFill>
              <a:latin typeface="Arial"/>
              <a:cs typeface="Arial"/>
            </a:endParaRPr>
          </a:p>
        </p:txBody>
      </p:sp>
      <p:sp>
        <p:nvSpPr>
          <p:cNvPr id="15" name="Right Arrow 14"/>
          <p:cNvSpPr/>
          <p:nvPr/>
        </p:nvSpPr>
        <p:spPr>
          <a:xfrm>
            <a:off x="2825589" y="3793521"/>
            <a:ext cx="1772304" cy="45719"/>
          </a:xfrm>
          <a:prstGeom prst="righ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3711741" y="4504145"/>
            <a:ext cx="1772304" cy="45719"/>
          </a:xfrm>
          <a:prstGeom prst="righ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a:off x="5742158" y="5324653"/>
            <a:ext cx="1772304" cy="45719"/>
          </a:xfrm>
          <a:prstGeom prst="righ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52839" y="2499226"/>
            <a:ext cx="1477672" cy="923330"/>
          </a:xfrm>
          <a:prstGeom prst="rect">
            <a:avLst/>
          </a:prstGeom>
          <a:noFill/>
        </p:spPr>
        <p:txBody>
          <a:bodyPr wrap="square" rtlCol="0">
            <a:spAutoFit/>
          </a:bodyPr>
          <a:lstStyle/>
          <a:p>
            <a:r>
              <a:rPr lang="en-US" dirty="0" smtClean="0">
                <a:solidFill>
                  <a:srgbClr val="FFFFFF"/>
                </a:solidFill>
                <a:latin typeface="Arial"/>
                <a:cs typeface="Arial"/>
              </a:rPr>
              <a:t>Motility and environment interaction</a:t>
            </a:r>
            <a:endParaRPr lang="en-US" dirty="0">
              <a:solidFill>
                <a:srgbClr val="FFFFFF"/>
              </a:solidFill>
              <a:latin typeface="Arial"/>
              <a:cs typeface="Arial"/>
            </a:endParaRPr>
          </a:p>
        </p:txBody>
      </p:sp>
      <p:sp>
        <p:nvSpPr>
          <p:cNvPr id="20" name="Right Arrow 19"/>
          <p:cNvSpPr/>
          <p:nvPr/>
        </p:nvSpPr>
        <p:spPr>
          <a:xfrm>
            <a:off x="1630510" y="2960891"/>
            <a:ext cx="886152" cy="71869"/>
          </a:xfrm>
          <a:prstGeom prst="righ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6561" y="6186608"/>
            <a:ext cx="7227941" cy="461665"/>
          </a:xfrm>
          <a:prstGeom prst="rect">
            <a:avLst/>
          </a:prstGeom>
          <a:noFill/>
        </p:spPr>
        <p:txBody>
          <a:bodyPr wrap="none" rtlCol="0">
            <a:spAutoFit/>
          </a:bodyPr>
          <a:lstStyle/>
          <a:p>
            <a:r>
              <a:rPr lang="en-US" sz="2400" smtClean="0">
                <a:solidFill>
                  <a:schemeClr val="bg1"/>
                </a:solidFill>
              </a:rPr>
              <a:t>ATPase and some way to make proton motive force</a:t>
            </a:r>
            <a:endParaRPr lang="en-US" sz="2400">
              <a:solidFill>
                <a:schemeClr val="bg1"/>
              </a:solidFill>
            </a:endParaRPr>
          </a:p>
        </p:txBody>
      </p:sp>
      <p:sp>
        <p:nvSpPr>
          <p:cNvPr id="8" name="TextBox 7"/>
          <p:cNvSpPr txBox="1"/>
          <p:nvPr/>
        </p:nvSpPr>
        <p:spPr>
          <a:xfrm>
            <a:off x="46561" y="6729126"/>
            <a:ext cx="9050876" cy="461665"/>
          </a:xfrm>
          <a:prstGeom prst="rect">
            <a:avLst/>
          </a:prstGeom>
          <a:noFill/>
        </p:spPr>
        <p:txBody>
          <a:bodyPr wrap="none" rtlCol="0">
            <a:spAutoFit/>
          </a:bodyPr>
          <a:lstStyle/>
          <a:p>
            <a:r>
              <a:rPr lang="en-US" sz="2400" dirty="0" smtClean="0">
                <a:solidFill>
                  <a:schemeClr val="bg1"/>
                </a:solidFill>
              </a:rPr>
              <a:t>What if we just can’t recognize cellular functions </a:t>
            </a:r>
            <a:r>
              <a:rPr lang="en-US" sz="2400" smtClean="0">
                <a:solidFill>
                  <a:schemeClr val="bg1"/>
                </a:solidFill>
              </a:rPr>
              <a:t>that are shared?</a:t>
            </a:r>
            <a:endParaRPr lang="en-US" sz="2400">
              <a:solidFill>
                <a:schemeClr val="bg1"/>
              </a:solidFill>
            </a:endParaRPr>
          </a:p>
        </p:txBody>
      </p:sp>
    </p:spTree>
    <p:extLst>
      <p:ext uri="{BB962C8B-B14F-4D97-AF65-F5344CB8AC3E}">
        <p14:creationId xmlns:p14="http://schemas.microsoft.com/office/powerpoint/2010/main" val="97613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0" nodeType="clickEffect">
                                  <p:stCondLst>
                                    <p:cond delay="0"/>
                                  </p:stCondLst>
                                  <p:childTnLst>
                                    <p:animEffect transition="out" filter="dissolv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par>
                                <p:cTn id="24" presetID="9" presetClass="exit" presetSubtype="0" fill="hold" grpId="0" nodeType="withEffect">
                                  <p:stCondLst>
                                    <p:cond delay="0"/>
                                  </p:stCondLst>
                                  <p:childTnLst>
                                    <p:animEffect transition="out" filter="dissolv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animBg="1"/>
      <p:bldP spid="17" grpId="0" animBg="1"/>
      <p:bldP spid="19" grpId="0"/>
      <p:bldP spid="20"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ree3.bmp"/>
          <p:cNvPicPr>
            <a:picLocks noChangeAspect="1"/>
          </p:cNvPicPr>
          <p:nvPr/>
        </p:nvPicPr>
        <p:blipFill rotWithShape="1">
          <a:blip r:embed="rId3">
            <a:extLst>
              <a:ext uri="{28A0092B-C50C-407E-A947-70E740481C1C}">
                <a14:useLocalDpi xmlns:a14="http://schemas.microsoft.com/office/drawing/2010/main" val="0"/>
              </a:ext>
            </a:extLst>
          </a:blip>
          <a:srcRect l="9708" t="36674" r="15861"/>
          <a:stretch/>
        </p:blipFill>
        <p:spPr>
          <a:xfrm>
            <a:off x="357559" y="724798"/>
            <a:ext cx="8520764" cy="5437084"/>
          </a:xfrm>
          <a:prstGeom prst="rect">
            <a:avLst/>
          </a:prstGeom>
        </p:spPr>
      </p:pic>
      <p:sp>
        <p:nvSpPr>
          <p:cNvPr id="2" name="Cloud 1"/>
          <p:cNvSpPr/>
          <p:nvPr/>
        </p:nvSpPr>
        <p:spPr>
          <a:xfrm>
            <a:off x="3690469" y="4473716"/>
            <a:ext cx="1925261" cy="1289337"/>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0316" y="6063117"/>
            <a:ext cx="9103684" cy="400110"/>
          </a:xfrm>
          <a:prstGeom prst="rect">
            <a:avLst/>
          </a:prstGeom>
          <a:noFill/>
        </p:spPr>
        <p:txBody>
          <a:bodyPr wrap="square" rtlCol="0">
            <a:spAutoFit/>
          </a:bodyPr>
          <a:lstStyle/>
          <a:p>
            <a:pPr algn="ctr"/>
            <a:r>
              <a:rPr lang="en-US" sz="2000" dirty="0" smtClean="0">
                <a:latin typeface="Arial"/>
                <a:cs typeface="Arial"/>
              </a:rPr>
              <a:t>Before 3.5 billion there must have been a difference in either tempo or mode</a:t>
            </a:r>
            <a:endParaRPr lang="en-US" sz="2000" dirty="0">
              <a:latin typeface="Arial"/>
              <a:cs typeface="Arial"/>
            </a:endParaRPr>
          </a:p>
        </p:txBody>
      </p:sp>
      <p:grpSp>
        <p:nvGrpSpPr>
          <p:cNvPr id="17" name="Group 16"/>
          <p:cNvGrpSpPr/>
          <p:nvPr/>
        </p:nvGrpSpPr>
        <p:grpSpPr>
          <a:xfrm>
            <a:off x="3272118" y="4104384"/>
            <a:ext cx="3939583" cy="369332"/>
            <a:chOff x="-1702088" y="4634311"/>
            <a:chExt cx="3939583" cy="369332"/>
          </a:xfrm>
        </p:grpSpPr>
        <p:cxnSp>
          <p:nvCxnSpPr>
            <p:cNvPr id="11" name="Straight Connector 10"/>
            <p:cNvCxnSpPr/>
            <p:nvPr/>
          </p:nvCxnSpPr>
          <p:spPr>
            <a:xfrm>
              <a:off x="-1702088" y="4842168"/>
              <a:ext cx="2314346" cy="0"/>
            </a:xfrm>
            <a:prstGeom prst="line">
              <a:avLst/>
            </a:prstGeom>
            <a:ln>
              <a:solidFill>
                <a:srgbClr val="FFFFFF"/>
              </a:solidFill>
              <a:prstDash val="dashDot"/>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48422" y="4634311"/>
              <a:ext cx="1589073" cy="369332"/>
            </a:xfrm>
            <a:prstGeom prst="rect">
              <a:avLst/>
            </a:prstGeom>
            <a:noFill/>
          </p:spPr>
          <p:txBody>
            <a:bodyPr wrap="square" rtlCol="0">
              <a:spAutoFit/>
            </a:bodyPr>
            <a:lstStyle/>
            <a:p>
              <a:r>
                <a:rPr lang="en-US" dirty="0" smtClean="0">
                  <a:latin typeface="Arial"/>
                  <a:cs typeface="Arial"/>
                </a:rPr>
                <a:t>3.5 </a:t>
              </a:r>
              <a:r>
                <a:rPr lang="en-US" dirty="0" err="1" smtClean="0">
                  <a:latin typeface="Arial"/>
                  <a:cs typeface="Arial"/>
                </a:rPr>
                <a:t>bya</a:t>
              </a:r>
              <a:endParaRPr lang="en-US" dirty="0">
                <a:latin typeface="Arial"/>
                <a:cs typeface="Arial"/>
              </a:endParaRPr>
            </a:p>
          </p:txBody>
        </p:sp>
      </p:grpSp>
      <p:grpSp>
        <p:nvGrpSpPr>
          <p:cNvPr id="16" name="Group 15"/>
          <p:cNvGrpSpPr/>
          <p:nvPr/>
        </p:nvGrpSpPr>
        <p:grpSpPr>
          <a:xfrm>
            <a:off x="40316" y="2469367"/>
            <a:ext cx="1284808" cy="369332"/>
            <a:chOff x="40316" y="2469367"/>
            <a:chExt cx="1284808" cy="369332"/>
          </a:xfrm>
        </p:grpSpPr>
        <p:sp>
          <p:nvSpPr>
            <p:cNvPr id="7" name="Right Arrow 6"/>
            <p:cNvSpPr/>
            <p:nvPr/>
          </p:nvSpPr>
          <p:spPr>
            <a:xfrm>
              <a:off x="806304" y="2590017"/>
              <a:ext cx="518820" cy="181401"/>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0316" y="2469367"/>
              <a:ext cx="825992" cy="369332"/>
            </a:xfrm>
            <a:prstGeom prst="rect">
              <a:avLst/>
            </a:prstGeom>
            <a:noFill/>
          </p:spPr>
          <p:txBody>
            <a:bodyPr wrap="none" rtlCol="0">
              <a:spAutoFit/>
            </a:bodyPr>
            <a:lstStyle/>
            <a:p>
              <a:r>
                <a:rPr lang="en-US" dirty="0" smtClean="0">
                  <a:latin typeface="Arial"/>
                  <a:cs typeface="Arial"/>
                </a:rPr>
                <a:t>fossils</a:t>
              </a:r>
              <a:endParaRPr lang="en-US" dirty="0">
                <a:latin typeface="Arial"/>
                <a:cs typeface="Arial"/>
              </a:endParaRPr>
            </a:p>
          </p:txBody>
        </p:sp>
      </p:grpSp>
      <p:grpSp>
        <p:nvGrpSpPr>
          <p:cNvPr id="18" name="Group 17"/>
          <p:cNvGrpSpPr/>
          <p:nvPr/>
        </p:nvGrpSpPr>
        <p:grpSpPr>
          <a:xfrm>
            <a:off x="3130750" y="5643097"/>
            <a:ext cx="3433737" cy="369332"/>
            <a:chOff x="3099298" y="4888009"/>
            <a:chExt cx="3433737" cy="369332"/>
          </a:xfrm>
        </p:grpSpPr>
        <p:cxnSp>
          <p:nvCxnSpPr>
            <p:cNvPr id="19" name="Straight Connector 18"/>
            <p:cNvCxnSpPr/>
            <p:nvPr/>
          </p:nvCxnSpPr>
          <p:spPr>
            <a:xfrm>
              <a:off x="3099298" y="5094783"/>
              <a:ext cx="2484981" cy="0"/>
            </a:xfrm>
            <a:prstGeom prst="line">
              <a:avLst/>
            </a:prstGeom>
            <a:ln>
              <a:solidFill>
                <a:srgbClr val="FFFFFF"/>
              </a:solidFill>
              <a:prstDash val="dashDot"/>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591176" y="4888009"/>
              <a:ext cx="941859" cy="369332"/>
            </a:xfrm>
            <a:prstGeom prst="rect">
              <a:avLst/>
            </a:prstGeom>
            <a:noFill/>
          </p:spPr>
          <p:txBody>
            <a:bodyPr wrap="none" rtlCol="0">
              <a:spAutoFit/>
            </a:bodyPr>
            <a:lstStyle/>
            <a:p>
              <a:r>
                <a:rPr lang="en-US" dirty="0" smtClean="0">
                  <a:latin typeface="Arial"/>
                  <a:cs typeface="Arial"/>
                </a:rPr>
                <a:t>4.5 </a:t>
              </a:r>
              <a:r>
                <a:rPr lang="en-US" dirty="0" err="1" smtClean="0">
                  <a:latin typeface="Arial"/>
                  <a:cs typeface="Arial"/>
                </a:rPr>
                <a:t>bya</a:t>
              </a:r>
              <a:endParaRPr lang="en-US" dirty="0">
                <a:latin typeface="Arial"/>
                <a:cs typeface="Arial"/>
              </a:endParaRPr>
            </a:p>
          </p:txBody>
        </p:sp>
      </p:grpSp>
      <p:sp>
        <p:nvSpPr>
          <p:cNvPr id="24" name="TextBox 23"/>
          <p:cNvSpPr txBox="1"/>
          <p:nvPr/>
        </p:nvSpPr>
        <p:spPr>
          <a:xfrm>
            <a:off x="40316" y="253115"/>
            <a:ext cx="9103684" cy="584776"/>
          </a:xfrm>
          <a:prstGeom prst="rect">
            <a:avLst/>
          </a:prstGeom>
          <a:noFill/>
        </p:spPr>
        <p:txBody>
          <a:bodyPr wrap="square" rtlCol="0">
            <a:spAutoFit/>
          </a:bodyPr>
          <a:lstStyle/>
          <a:p>
            <a:pPr algn="ctr"/>
            <a:r>
              <a:rPr lang="en-US" sz="3200" dirty="0" smtClean="0">
                <a:latin typeface="Arial"/>
                <a:cs typeface="Arial"/>
              </a:rPr>
              <a:t>Changes in Evolutionary Mode</a:t>
            </a:r>
            <a:endParaRPr lang="en-US" sz="3200" dirty="0">
              <a:latin typeface="Arial"/>
              <a:cs typeface="Arial"/>
            </a:endParaRPr>
          </a:p>
        </p:txBody>
      </p:sp>
      <p:sp>
        <p:nvSpPr>
          <p:cNvPr id="30" name="Rectangle 29"/>
          <p:cNvSpPr/>
          <p:nvPr/>
        </p:nvSpPr>
        <p:spPr>
          <a:xfrm>
            <a:off x="55257" y="6515863"/>
            <a:ext cx="9103683" cy="276999"/>
          </a:xfrm>
          <a:prstGeom prst="rect">
            <a:avLst/>
          </a:prstGeom>
        </p:spPr>
        <p:txBody>
          <a:bodyPr wrap="square">
            <a:spAutoFit/>
          </a:bodyPr>
          <a:lstStyle/>
          <a:p>
            <a:pPr algn="ctr"/>
            <a:r>
              <a:rPr lang="en-US" sz="1200" dirty="0">
                <a:latin typeface="Arial"/>
                <a:cs typeface="Arial"/>
              </a:rPr>
              <a:t>Woese, C. R., and G. E. Fox. “The Concept of Cellular Evolution.” </a:t>
            </a:r>
            <a:r>
              <a:rPr lang="en-US" sz="1200" i="1" dirty="0">
                <a:latin typeface="Arial"/>
                <a:cs typeface="Arial"/>
              </a:rPr>
              <a:t>Journal of Molecular Evolution</a:t>
            </a:r>
            <a:r>
              <a:rPr lang="en-US" sz="1200" dirty="0">
                <a:latin typeface="Arial"/>
                <a:cs typeface="Arial"/>
              </a:rPr>
              <a:t> 10, no. 1 (September 20, 1977).</a:t>
            </a:r>
            <a:endParaRPr lang="en-US" sz="1200" dirty="0">
              <a:effectLst/>
              <a:latin typeface="Arial"/>
              <a:cs typeface="Arial"/>
            </a:endParaRPr>
          </a:p>
        </p:txBody>
      </p:sp>
    </p:spTree>
    <p:extLst>
      <p:ext uri="{BB962C8B-B14F-4D97-AF65-F5344CB8AC3E}">
        <p14:creationId xmlns:p14="http://schemas.microsoft.com/office/powerpoint/2010/main" val="255566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droppedImage.png"/>
          <p:cNvPicPr/>
          <p:nvPr/>
        </p:nvPicPr>
        <p:blipFill>
          <a:blip r:embed="rId2">
            <a:extLst/>
          </a:blip>
          <a:stretch>
            <a:fillRect/>
          </a:stretch>
        </p:blipFill>
        <p:spPr>
          <a:xfrm>
            <a:off x="-381000" y="-50800"/>
            <a:ext cx="3214688" cy="2857500"/>
          </a:xfrm>
          <a:prstGeom prst="rect">
            <a:avLst/>
          </a:prstGeom>
          <a:ln w="12700">
            <a:miter lim="400000"/>
          </a:ln>
        </p:spPr>
      </p:pic>
      <p:pic>
        <p:nvPicPr>
          <p:cNvPr id="104" name="droppedImage.png"/>
          <p:cNvPicPr/>
          <p:nvPr/>
        </p:nvPicPr>
        <p:blipFill>
          <a:blip r:embed="rId3">
            <a:extLst/>
          </a:blip>
          <a:stretch>
            <a:fillRect/>
          </a:stretch>
        </p:blipFill>
        <p:spPr>
          <a:xfrm>
            <a:off x="2921000" y="4711700"/>
            <a:ext cx="1584040" cy="2298700"/>
          </a:xfrm>
          <a:prstGeom prst="rect">
            <a:avLst/>
          </a:prstGeom>
          <a:ln w="12700">
            <a:miter lim="400000"/>
          </a:ln>
        </p:spPr>
      </p:pic>
      <p:pic>
        <p:nvPicPr>
          <p:cNvPr id="105" name="st_17_02_01a.jpg"/>
          <p:cNvPicPr/>
          <p:nvPr/>
        </p:nvPicPr>
        <p:blipFill>
          <a:blip r:embed="rId4">
            <a:extLst/>
          </a:blip>
          <a:stretch>
            <a:fillRect/>
          </a:stretch>
        </p:blipFill>
        <p:spPr>
          <a:xfrm>
            <a:off x="1198252" y="4779934"/>
            <a:ext cx="1900238" cy="2171701"/>
          </a:xfrm>
          <a:prstGeom prst="rect">
            <a:avLst/>
          </a:prstGeom>
          <a:ln w="12700">
            <a:miter lim="400000"/>
          </a:ln>
        </p:spPr>
      </p:pic>
      <p:pic>
        <p:nvPicPr>
          <p:cNvPr id="106" name="droppedImage.png"/>
          <p:cNvPicPr/>
          <p:nvPr/>
        </p:nvPicPr>
        <p:blipFill>
          <a:blip r:embed="rId5">
            <a:extLst/>
          </a:blip>
          <a:stretch>
            <a:fillRect/>
          </a:stretch>
        </p:blipFill>
        <p:spPr>
          <a:xfrm>
            <a:off x="-76200" y="5444876"/>
            <a:ext cx="1854201" cy="1390651"/>
          </a:xfrm>
          <a:prstGeom prst="rect">
            <a:avLst/>
          </a:prstGeom>
          <a:ln w="12700">
            <a:miter lim="400000"/>
          </a:ln>
        </p:spPr>
      </p:pic>
      <p:pic>
        <p:nvPicPr>
          <p:cNvPr id="107" name="droppedImage.png"/>
          <p:cNvPicPr/>
          <p:nvPr/>
        </p:nvPicPr>
        <p:blipFill>
          <a:blip r:embed="rId6">
            <a:extLst/>
          </a:blip>
          <a:stretch>
            <a:fillRect/>
          </a:stretch>
        </p:blipFill>
        <p:spPr>
          <a:xfrm>
            <a:off x="25400" y="2723867"/>
            <a:ext cx="2413000" cy="2738756"/>
          </a:xfrm>
          <a:prstGeom prst="rect">
            <a:avLst/>
          </a:prstGeom>
          <a:ln w="12700">
            <a:miter lim="400000"/>
          </a:ln>
        </p:spPr>
      </p:pic>
      <p:pic>
        <p:nvPicPr>
          <p:cNvPr id="108" name="Zimbabwe-46834.jpg"/>
          <p:cNvPicPr/>
          <p:nvPr/>
        </p:nvPicPr>
        <p:blipFill>
          <a:blip r:embed="rId7">
            <a:extLst/>
          </a:blip>
          <a:stretch>
            <a:fillRect/>
          </a:stretch>
        </p:blipFill>
        <p:spPr>
          <a:xfrm>
            <a:off x="5334000" y="2171700"/>
            <a:ext cx="3805388" cy="2857501"/>
          </a:xfrm>
          <a:prstGeom prst="rect">
            <a:avLst/>
          </a:prstGeom>
          <a:ln w="12700">
            <a:miter lim="400000"/>
          </a:ln>
        </p:spPr>
      </p:pic>
      <p:pic>
        <p:nvPicPr>
          <p:cNvPr id="109" name="droppedImage.png"/>
          <p:cNvPicPr/>
          <p:nvPr/>
        </p:nvPicPr>
        <p:blipFill>
          <a:blip r:embed="rId8">
            <a:extLst/>
          </a:blip>
          <a:srcRect l="1868" t="13696" r="2631" b="14304"/>
          <a:stretch>
            <a:fillRect/>
          </a:stretch>
        </p:blipFill>
        <p:spPr>
          <a:xfrm>
            <a:off x="5359598" y="-165100"/>
            <a:ext cx="3860801" cy="2910761"/>
          </a:xfrm>
          <a:prstGeom prst="rect">
            <a:avLst/>
          </a:prstGeom>
          <a:ln w="12700">
            <a:miter lim="400000"/>
          </a:ln>
        </p:spPr>
      </p:pic>
      <p:pic>
        <p:nvPicPr>
          <p:cNvPr id="110" name="droppedImage.png"/>
          <p:cNvPicPr/>
          <p:nvPr/>
        </p:nvPicPr>
        <p:blipFill>
          <a:blip r:embed="rId9">
            <a:extLst/>
          </a:blip>
          <a:stretch>
            <a:fillRect/>
          </a:stretch>
        </p:blipFill>
        <p:spPr>
          <a:xfrm>
            <a:off x="2806700" y="-482600"/>
            <a:ext cx="2790826" cy="3721101"/>
          </a:xfrm>
          <a:prstGeom prst="rect">
            <a:avLst/>
          </a:prstGeom>
          <a:ln w="12700">
            <a:miter lim="400000"/>
          </a:ln>
        </p:spPr>
      </p:pic>
      <p:pic>
        <p:nvPicPr>
          <p:cNvPr id="111" name="droppedImage.png"/>
          <p:cNvPicPr/>
          <p:nvPr/>
        </p:nvPicPr>
        <p:blipFill>
          <a:blip r:embed="rId10">
            <a:extLst/>
          </a:blip>
          <a:stretch>
            <a:fillRect/>
          </a:stretch>
        </p:blipFill>
        <p:spPr>
          <a:xfrm>
            <a:off x="2425700" y="2741592"/>
            <a:ext cx="3162300" cy="2076578"/>
          </a:xfrm>
          <a:prstGeom prst="rect">
            <a:avLst/>
          </a:prstGeom>
          <a:ln w="12700">
            <a:miter lim="400000"/>
          </a:ln>
        </p:spPr>
      </p:pic>
      <p:pic>
        <p:nvPicPr>
          <p:cNvPr id="112" name="droppedImage.png"/>
          <p:cNvPicPr/>
          <p:nvPr/>
        </p:nvPicPr>
        <p:blipFill>
          <a:blip r:embed="rId11">
            <a:extLst/>
          </a:blip>
          <a:srcRect l="33050" b="16228"/>
          <a:stretch>
            <a:fillRect/>
          </a:stretch>
        </p:blipFill>
        <p:spPr>
          <a:xfrm>
            <a:off x="4381500" y="4709604"/>
            <a:ext cx="1853575" cy="2208861"/>
          </a:xfrm>
          <a:prstGeom prst="rect">
            <a:avLst/>
          </a:prstGeom>
          <a:ln w="12700">
            <a:miter lim="400000"/>
          </a:ln>
        </p:spPr>
      </p:pic>
      <p:pic>
        <p:nvPicPr>
          <p:cNvPr id="113" name="droppedImage.png"/>
          <p:cNvPicPr/>
          <p:nvPr/>
        </p:nvPicPr>
        <p:blipFill>
          <a:blip r:embed="rId12">
            <a:extLst/>
          </a:blip>
          <a:stretch>
            <a:fillRect/>
          </a:stretch>
        </p:blipFill>
        <p:spPr>
          <a:xfrm>
            <a:off x="6134100" y="4872287"/>
            <a:ext cx="2997201" cy="1990142"/>
          </a:xfrm>
          <a:prstGeom prst="rect">
            <a:avLst/>
          </a:prstGeom>
          <a:ln w="12700">
            <a:miter lim="400000"/>
          </a:ln>
        </p:spPr>
      </p:pic>
    </p:spTree>
    <p:extLst>
      <p:ext uri="{BB962C8B-B14F-4D97-AF65-F5344CB8AC3E}">
        <p14:creationId xmlns:p14="http://schemas.microsoft.com/office/powerpoint/2010/main" val="4183532838"/>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ree3.bmp"/>
          <p:cNvPicPr>
            <a:picLocks noChangeAspect="1"/>
          </p:cNvPicPr>
          <p:nvPr/>
        </p:nvPicPr>
        <p:blipFill rotWithShape="1">
          <a:blip r:embed="rId3">
            <a:extLst>
              <a:ext uri="{28A0092B-C50C-407E-A947-70E740481C1C}">
                <a14:useLocalDpi xmlns:a14="http://schemas.microsoft.com/office/drawing/2010/main" val="0"/>
              </a:ext>
            </a:extLst>
          </a:blip>
          <a:srcRect l="9708" t="36674" r="15861"/>
          <a:stretch/>
        </p:blipFill>
        <p:spPr>
          <a:xfrm>
            <a:off x="357559" y="739739"/>
            <a:ext cx="8520764" cy="5437084"/>
          </a:xfrm>
          <a:prstGeom prst="rect">
            <a:avLst/>
          </a:prstGeom>
        </p:spPr>
      </p:pic>
      <p:cxnSp>
        <p:nvCxnSpPr>
          <p:cNvPr id="11" name="Straight Connector 10"/>
          <p:cNvCxnSpPr/>
          <p:nvPr/>
        </p:nvCxnSpPr>
        <p:spPr>
          <a:xfrm>
            <a:off x="3152588" y="4995308"/>
            <a:ext cx="4829830" cy="0"/>
          </a:xfrm>
          <a:prstGeom prst="line">
            <a:avLst/>
          </a:prstGeom>
          <a:ln>
            <a:solidFill>
              <a:srgbClr val="FFFFFF"/>
            </a:solidFill>
            <a:prstDash val="dashDot"/>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096988" y="293578"/>
            <a:ext cx="6732645" cy="584776"/>
          </a:xfrm>
          <a:prstGeom prst="rect">
            <a:avLst/>
          </a:prstGeom>
          <a:noFill/>
        </p:spPr>
        <p:txBody>
          <a:bodyPr wrap="square" rtlCol="0">
            <a:spAutoFit/>
          </a:bodyPr>
          <a:lstStyle/>
          <a:p>
            <a:pPr algn="ctr"/>
            <a:r>
              <a:rPr lang="en-US" sz="3200" dirty="0" smtClean="0">
                <a:latin typeface="Arial"/>
                <a:cs typeface="Arial"/>
              </a:rPr>
              <a:t>The Progenote</a:t>
            </a:r>
            <a:endParaRPr lang="en-US" sz="3200" dirty="0">
              <a:latin typeface="Arial"/>
              <a:cs typeface="Arial"/>
            </a:endParaRPr>
          </a:p>
        </p:txBody>
      </p:sp>
      <p:sp>
        <p:nvSpPr>
          <p:cNvPr id="4" name="TextBox 3"/>
          <p:cNvSpPr txBox="1"/>
          <p:nvPr/>
        </p:nvSpPr>
        <p:spPr>
          <a:xfrm>
            <a:off x="2570187" y="5191004"/>
            <a:ext cx="1164802" cy="369332"/>
          </a:xfrm>
          <a:prstGeom prst="rect">
            <a:avLst/>
          </a:prstGeom>
          <a:noFill/>
        </p:spPr>
        <p:txBody>
          <a:bodyPr wrap="none" rtlCol="0">
            <a:spAutoFit/>
          </a:bodyPr>
          <a:lstStyle/>
          <a:p>
            <a:r>
              <a:rPr lang="en-US" dirty="0" smtClean="0"/>
              <a:t>Progenote</a:t>
            </a:r>
            <a:endParaRPr lang="en-US" dirty="0"/>
          </a:p>
        </p:txBody>
      </p:sp>
      <p:cxnSp>
        <p:nvCxnSpPr>
          <p:cNvPr id="10" name="Straight Arrow Connector 9"/>
          <p:cNvCxnSpPr/>
          <p:nvPr/>
        </p:nvCxnSpPr>
        <p:spPr>
          <a:xfrm>
            <a:off x="8154826" y="5120051"/>
            <a:ext cx="6081" cy="8452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8160907" y="3924983"/>
            <a:ext cx="0" cy="9956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376412" y="5179815"/>
            <a:ext cx="2889084" cy="369332"/>
          </a:xfrm>
          <a:prstGeom prst="rect">
            <a:avLst/>
          </a:prstGeom>
          <a:noFill/>
        </p:spPr>
        <p:txBody>
          <a:bodyPr wrap="square" rtlCol="0">
            <a:spAutoFit/>
          </a:bodyPr>
          <a:lstStyle/>
          <a:p>
            <a:r>
              <a:rPr lang="en-US" dirty="0" smtClean="0"/>
              <a:t>Communal evolution</a:t>
            </a:r>
            <a:endParaRPr lang="en-US" dirty="0"/>
          </a:p>
        </p:txBody>
      </p:sp>
      <p:sp>
        <p:nvSpPr>
          <p:cNvPr id="26" name="TextBox 25"/>
          <p:cNvSpPr txBox="1"/>
          <p:nvPr/>
        </p:nvSpPr>
        <p:spPr>
          <a:xfrm>
            <a:off x="5395704" y="4504472"/>
            <a:ext cx="2586714" cy="369332"/>
          </a:xfrm>
          <a:prstGeom prst="rect">
            <a:avLst/>
          </a:prstGeom>
          <a:noFill/>
        </p:spPr>
        <p:txBody>
          <a:bodyPr wrap="square" rtlCol="0">
            <a:spAutoFit/>
          </a:bodyPr>
          <a:lstStyle/>
          <a:p>
            <a:r>
              <a:rPr lang="en-US" dirty="0" smtClean="0"/>
              <a:t>Vertical decent</a:t>
            </a:r>
            <a:endParaRPr lang="en-US" dirty="0"/>
          </a:p>
        </p:txBody>
      </p:sp>
      <p:sp>
        <p:nvSpPr>
          <p:cNvPr id="15" name="Rectangle 14"/>
          <p:cNvSpPr/>
          <p:nvPr/>
        </p:nvSpPr>
        <p:spPr>
          <a:xfrm>
            <a:off x="55257" y="6515863"/>
            <a:ext cx="9103683" cy="276999"/>
          </a:xfrm>
          <a:prstGeom prst="rect">
            <a:avLst/>
          </a:prstGeom>
        </p:spPr>
        <p:txBody>
          <a:bodyPr wrap="square">
            <a:spAutoFit/>
          </a:bodyPr>
          <a:lstStyle/>
          <a:p>
            <a:pPr algn="ctr"/>
            <a:r>
              <a:rPr lang="en-US" sz="1200" dirty="0">
                <a:latin typeface="Arial"/>
                <a:cs typeface="Arial"/>
              </a:rPr>
              <a:t>Woese, C. R., and G. E. Fox. “The Concept of Cellular Evolution.” </a:t>
            </a:r>
            <a:r>
              <a:rPr lang="en-US" sz="1200" i="1" dirty="0">
                <a:latin typeface="Arial"/>
                <a:cs typeface="Arial"/>
              </a:rPr>
              <a:t>Journal of Molecular Evolution</a:t>
            </a:r>
            <a:r>
              <a:rPr lang="en-US" sz="1200" dirty="0">
                <a:latin typeface="Arial"/>
                <a:cs typeface="Arial"/>
              </a:rPr>
              <a:t> 10, no. 1 (September 20, 1977).</a:t>
            </a:r>
            <a:endParaRPr lang="en-US" sz="1200" dirty="0">
              <a:effectLst/>
              <a:latin typeface="Arial"/>
              <a:cs typeface="Arial"/>
            </a:endParaRPr>
          </a:p>
        </p:txBody>
      </p:sp>
      <p:sp>
        <p:nvSpPr>
          <p:cNvPr id="2" name="Cloud 1"/>
          <p:cNvSpPr/>
          <p:nvPr/>
        </p:nvSpPr>
        <p:spPr>
          <a:xfrm>
            <a:off x="3780118" y="4517196"/>
            <a:ext cx="1397573" cy="1119449"/>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21951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906" y="65462"/>
            <a:ext cx="8686800" cy="1143000"/>
          </a:xfrm>
        </p:spPr>
        <p:txBody>
          <a:bodyPr>
            <a:normAutofit/>
          </a:bodyPr>
          <a:lstStyle/>
          <a:p>
            <a:r>
              <a:rPr lang="en-US" sz="3200" dirty="0" smtClean="0">
                <a:latin typeface="Arial"/>
                <a:cs typeface="Arial"/>
              </a:rPr>
              <a:t>Evolutionary Mode Of The Progenote</a:t>
            </a:r>
            <a:endParaRPr lang="en-US" sz="3200" dirty="0">
              <a:latin typeface="Arial"/>
              <a:cs typeface="Arial"/>
            </a:endParaRPr>
          </a:p>
        </p:txBody>
      </p:sp>
      <p:sp>
        <p:nvSpPr>
          <p:cNvPr id="3" name="Content Placeholder 2"/>
          <p:cNvSpPr>
            <a:spLocks noGrp="1"/>
          </p:cNvSpPr>
          <p:nvPr>
            <p:ph idx="1"/>
          </p:nvPr>
        </p:nvSpPr>
        <p:spPr>
          <a:xfrm>
            <a:off x="634971" y="1208462"/>
            <a:ext cx="8229600" cy="4525963"/>
          </a:xfrm>
        </p:spPr>
        <p:txBody>
          <a:bodyPr>
            <a:normAutofit/>
          </a:bodyPr>
          <a:lstStyle/>
          <a:p>
            <a:r>
              <a:rPr lang="en-US" sz="2400" dirty="0" smtClean="0">
                <a:latin typeface="Arial"/>
                <a:cs typeface="Arial"/>
              </a:rPr>
              <a:t>The progenote was in the </a:t>
            </a:r>
            <a:r>
              <a:rPr lang="en-US" sz="2400" dirty="0">
                <a:latin typeface="Arial"/>
                <a:cs typeface="Arial"/>
              </a:rPr>
              <a:t>process of evolving the </a:t>
            </a:r>
            <a:r>
              <a:rPr lang="en-US" sz="2400" dirty="0" smtClean="0">
                <a:latin typeface="Arial"/>
                <a:cs typeface="Arial"/>
              </a:rPr>
              <a:t>relationship between </a:t>
            </a:r>
            <a:r>
              <a:rPr lang="en-US" sz="2400" dirty="0">
                <a:latin typeface="Arial"/>
                <a:cs typeface="Arial"/>
              </a:rPr>
              <a:t>genotype and phenotype</a:t>
            </a:r>
            <a:r>
              <a:rPr lang="en-US" sz="2400" dirty="0" smtClean="0">
                <a:latin typeface="Arial"/>
                <a:cs typeface="Arial"/>
              </a:rPr>
              <a:t>.</a:t>
            </a:r>
          </a:p>
          <a:p>
            <a:r>
              <a:rPr lang="en-US" sz="2400" dirty="0" smtClean="0">
                <a:latin typeface="Arial"/>
                <a:cs typeface="Arial"/>
              </a:rPr>
              <a:t>No individual cells, instead “</a:t>
            </a:r>
            <a:r>
              <a:rPr lang="en-US" sz="2400" dirty="0" err="1" smtClean="0">
                <a:latin typeface="Arial"/>
                <a:cs typeface="Arial"/>
              </a:rPr>
              <a:t>supermolecular</a:t>
            </a:r>
            <a:r>
              <a:rPr lang="en-US" sz="2400" dirty="0" smtClean="0">
                <a:latin typeface="Arial"/>
                <a:cs typeface="Arial"/>
              </a:rPr>
              <a:t> aggregates” with communal </a:t>
            </a:r>
            <a:r>
              <a:rPr lang="en-US" sz="2400" dirty="0">
                <a:latin typeface="Arial"/>
                <a:cs typeface="Arial"/>
              </a:rPr>
              <a:t>sharing of genetic </a:t>
            </a:r>
            <a:r>
              <a:rPr lang="en-US" sz="2400" dirty="0" smtClean="0">
                <a:latin typeface="Arial"/>
                <a:cs typeface="Arial"/>
              </a:rPr>
              <a:t>material.</a:t>
            </a:r>
          </a:p>
          <a:p>
            <a:r>
              <a:rPr lang="en-US" sz="2400" dirty="0" smtClean="0">
                <a:latin typeface="Arial"/>
                <a:cs typeface="Arial"/>
              </a:rPr>
              <a:t>Sharing mode allowed a faster tempo and resulted in the rapid generation of complex molecular machines for translation and energy production.</a:t>
            </a:r>
          </a:p>
          <a:p>
            <a:endParaRPr lang="en-US" sz="2400" dirty="0">
              <a:latin typeface="Arial"/>
              <a:cs typeface="Arial"/>
            </a:endParaRPr>
          </a:p>
          <a:p>
            <a:r>
              <a:rPr lang="en-US" sz="2400" dirty="0" smtClean="0">
                <a:latin typeface="Arial"/>
                <a:cs typeface="Arial"/>
              </a:rPr>
              <a:t>Communal mode is ongoing if limited by vertical predominance of vertical evolution.</a:t>
            </a:r>
          </a:p>
          <a:p>
            <a:pPr marL="0" indent="0">
              <a:buNone/>
            </a:pPr>
            <a:endParaRPr lang="en-US" sz="1300" dirty="0" smtClean="0">
              <a:latin typeface="Arial"/>
              <a:cs typeface="Arial"/>
            </a:endParaRPr>
          </a:p>
          <a:p>
            <a:pPr marL="0" indent="0">
              <a:buNone/>
            </a:pPr>
            <a:endParaRPr lang="en-US" sz="1300" dirty="0">
              <a:latin typeface="Arial"/>
              <a:cs typeface="Arial"/>
            </a:endParaRPr>
          </a:p>
        </p:txBody>
      </p:sp>
      <p:sp>
        <p:nvSpPr>
          <p:cNvPr id="4" name="Rectangle 3"/>
          <p:cNvSpPr/>
          <p:nvPr/>
        </p:nvSpPr>
        <p:spPr>
          <a:xfrm>
            <a:off x="526553" y="5819455"/>
            <a:ext cx="8189506" cy="461665"/>
          </a:xfrm>
          <a:prstGeom prst="rect">
            <a:avLst/>
          </a:prstGeom>
        </p:spPr>
        <p:txBody>
          <a:bodyPr wrap="square">
            <a:spAutoFit/>
          </a:bodyPr>
          <a:lstStyle/>
          <a:p>
            <a:pPr algn="ctr"/>
            <a:r>
              <a:rPr lang="en-US" sz="1200" dirty="0"/>
              <a:t>Woese, C. R., and G. E. Fox. “The Concept of Cellular Evolution.” </a:t>
            </a:r>
            <a:r>
              <a:rPr lang="en-US" sz="1200" i="1" dirty="0"/>
              <a:t>Journal of Molecular Evolution</a:t>
            </a:r>
            <a:r>
              <a:rPr lang="en-US" sz="1200" dirty="0"/>
              <a:t> 10, no. 1 (September 20, 1977)</a:t>
            </a:r>
            <a:r>
              <a:rPr lang="en-US" sz="1200" dirty="0" smtClean="0"/>
              <a:t>.</a:t>
            </a:r>
            <a:r>
              <a:rPr lang="en-US" sz="1200" dirty="0"/>
              <a:t> </a:t>
            </a:r>
            <a:endParaRPr lang="en-US" sz="1200" dirty="0" smtClean="0"/>
          </a:p>
        </p:txBody>
      </p:sp>
      <p:sp>
        <p:nvSpPr>
          <p:cNvPr id="6" name="Rectangle 5"/>
          <p:cNvSpPr/>
          <p:nvPr/>
        </p:nvSpPr>
        <p:spPr>
          <a:xfrm>
            <a:off x="526553" y="6281120"/>
            <a:ext cx="8189506" cy="461665"/>
          </a:xfrm>
          <a:prstGeom prst="rect">
            <a:avLst/>
          </a:prstGeom>
        </p:spPr>
        <p:txBody>
          <a:bodyPr wrap="square">
            <a:spAutoFit/>
          </a:bodyPr>
          <a:lstStyle/>
          <a:p>
            <a:pPr algn="ctr"/>
            <a:r>
              <a:rPr lang="en-US" sz="1200" dirty="0" err="1"/>
              <a:t>Vetsigian</a:t>
            </a:r>
            <a:r>
              <a:rPr lang="en-US" sz="1200" dirty="0"/>
              <a:t>, K., C. R. Woese, and N. </a:t>
            </a:r>
            <a:r>
              <a:rPr lang="en-US" sz="1200" dirty="0" err="1"/>
              <a:t>Goldenfeld</a:t>
            </a:r>
            <a:r>
              <a:rPr lang="en-US" sz="1200" dirty="0"/>
              <a:t>. “Collective Evolution and the Genetic Code.” </a:t>
            </a:r>
            <a:r>
              <a:rPr lang="en-US" sz="1200" i="1" dirty="0" err="1"/>
              <a:t>Proc</a:t>
            </a:r>
            <a:r>
              <a:rPr lang="en-US" sz="1200" i="1" dirty="0"/>
              <a:t> </a:t>
            </a:r>
            <a:r>
              <a:rPr lang="en-US" sz="1200" i="1" dirty="0" err="1"/>
              <a:t>Natl</a:t>
            </a:r>
            <a:r>
              <a:rPr lang="en-US" sz="1200" i="1" dirty="0"/>
              <a:t> </a:t>
            </a:r>
            <a:r>
              <a:rPr lang="en-US" sz="1200" i="1" dirty="0" err="1"/>
              <a:t>Acad</a:t>
            </a:r>
            <a:r>
              <a:rPr lang="en-US" sz="1200" i="1" dirty="0"/>
              <a:t> </a:t>
            </a:r>
            <a:r>
              <a:rPr lang="en-US" sz="1200" i="1" dirty="0" err="1"/>
              <a:t>Sci</a:t>
            </a:r>
            <a:r>
              <a:rPr lang="en-US" sz="1200" i="1" dirty="0"/>
              <a:t> USA</a:t>
            </a:r>
            <a:r>
              <a:rPr lang="en-US" sz="1200" dirty="0"/>
              <a:t> 103 (2006): 10696–701.</a:t>
            </a:r>
          </a:p>
        </p:txBody>
      </p:sp>
    </p:spTree>
    <p:extLst>
      <p:ext uri="{BB962C8B-B14F-4D97-AF65-F5344CB8AC3E}">
        <p14:creationId xmlns:p14="http://schemas.microsoft.com/office/powerpoint/2010/main" val="373730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ree_with_viruses_for presentation-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81000" y="1066800"/>
            <a:ext cx="8229600" cy="5183335"/>
          </a:xfrm>
          <a:prstGeom prst="rect">
            <a:avLst/>
          </a:prstGeom>
        </p:spPr>
      </p:pic>
      <p:sp>
        <p:nvSpPr>
          <p:cNvPr id="7" name="TextBox 6"/>
          <p:cNvSpPr txBox="1"/>
          <p:nvPr/>
        </p:nvSpPr>
        <p:spPr>
          <a:xfrm>
            <a:off x="3962400" y="1143000"/>
            <a:ext cx="1332527" cy="369332"/>
          </a:xfrm>
          <a:prstGeom prst="rect">
            <a:avLst/>
          </a:prstGeom>
          <a:solidFill>
            <a:schemeClr val="tx1"/>
          </a:solidFill>
        </p:spPr>
        <p:txBody>
          <a:bodyPr wrap="square" rtlCol="0">
            <a:spAutoFit/>
          </a:bodyPr>
          <a:lstStyle/>
          <a:p>
            <a:r>
              <a:rPr lang="en-US" dirty="0" smtClean="0">
                <a:solidFill>
                  <a:srgbClr val="0000FF"/>
                </a:solidFill>
              </a:rPr>
              <a:t>Archaea</a:t>
            </a:r>
            <a:endParaRPr lang="en-US" dirty="0">
              <a:solidFill>
                <a:srgbClr val="0000FF"/>
              </a:solidFill>
            </a:endParaRPr>
          </a:p>
        </p:txBody>
      </p:sp>
      <p:sp>
        <p:nvSpPr>
          <p:cNvPr id="8" name="TextBox 7"/>
          <p:cNvSpPr txBox="1"/>
          <p:nvPr/>
        </p:nvSpPr>
        <p:spPr>
          <a:xfrm>
            <a:off x="7162800" y="1371600"/>
            <a:ext cx="1309319" cy="369332"/>
          </a:xfrm>
          <a:prstGeom prst="rect">
            <a:avLst/>
          </a:prstGeom>
          <a:solidFill>
            <a:schemeClr val="tx1"/>
          </a:solidFill>
        </p:spPr>
        <p:txBody>
          <a:bodyPr wrap="square" rtlCol="0">
            <a:spAutoFit/>
          </a:bodyPr>
          <a:lstStyle/>
          <a:p>
            <a:r>
              <a:rPr lang="en-US" dirty="0" err="1" smtClean="0">
                <a:solidFill>
                  <a:srgbClr val="FF0000"/>
                </a:solidFill>
              </a:rPr>
              <a:t>Eucarya</a:t>
            </a:r>
            <a:endParaRPr lang="en-US" dirty="0">
              <a:solidFill>
                <a:srgbClr val="FF0000"/>
              </a:solidFill>
            </a:endParaRPr>
          </a:p>
        </p:txBody>
      </p:sp>
      <p:sp>
        <p:nvSpPr>
          <p:cNvPr id="9" name="TextBox 8"/>
          <p:cNvSpPr txBox="1"/>
          <p:nvPr/>
        </p:nvSpPr>
        <p:spPr>
          <a:xfrm>
            <a:off x="762000" y="2057400"/>
            <a:ext cx="1065479" cy="369332"/>
          </a:xfrm>
          <a:prstGeom prst="rect">
            <a:avLst/>
          </a:prstGeom>
          <a:solidFill>
            <a:schemeClr val="tx1"/>
          </a:solidFill>
        </p:spPr>
        <p:txBody>
          <a:bodyPr wrap="square" rtlCol="0">
            <a:spAutoFit/>
          </a:bodyPr>
          <a:lstStyle/>
          <a:p>
            <a:r>
              <a:rPr lang="en-US" dirty="0" smtClean="0">
                <a:solidFill>
                  <a:schemeClr val="accent4">
                    <a:lumMod val="60000"/>
                    <a:lumOff val="40000"/>
                  </a:schemeClr>
                </a:solidFill>
              </a:rPr>
              <a:t>Bacteria</a:t>
            </a:r>
            <a:endParaRPr lang="en-US" dirty="0">
              <a:solidFill>
                <a:schemeClr val="accent4">
                  <a:lumMod val="60000"/>
                  <a:lumOff val="40000"/>
                </a:schemeClr>
              </a:solidFill>
            </a:endParaRPr>
          </a:p>
        </p:txBody>
      </p:sp>
      <p:sp>
        <p:nvSpPr>
          <p:cNvPr id="10" name="TextBox 9"/>
          <p:cNvSpPr txBox="1"/>
          <p:nvPr/>
        </p:nvSpPr>
        <p:spPr>
          <a:xfrm>
            <a:off x="1574595" y="279291"/>
            <a:ext cx="6108147" cy="707886"/>
          </a:xfrm>
          <a:prstGeom prst="rect">
            <a:avLst/>
          </a:prstGeom>
          <a:noFill/>
        </p:spPr>
        <p:txBody>
          <a:bodyPr wrap="none" rtlCol="0">
            <a:spAutoFit/>
          </a:bodyPr>
          <a:lstStyle/>
          <a:p>
            <a:pPr algn="ctr"/>
            <a:r>
              <a:rPr lang="en-US" sz="4000" dirty="0" smtClean="0">
                <a:solidFill>
                  <a:srgbClr val="76C5EF"/>
                </a:solidFill>
                <a:latin typeface="Arial"/>
                <a:cs typeface="Arial"/>
              </a:rPr>
              <a:t>Viruses </a:t>
            </a:r>
            <a:r>
              <a:rPr lang="is-IS" sz="4000" dirty="0" smtClean="0">
                <a:solidFill>
                  <a:srgbClr val="76C5EF"/>
                </a:solidFill>
                <a:latin typeface="Arial"/>
                <a:cs typeface="Arial"/>
              </a:rPr>
              <a:t>…the next frontier</a:t>
            </a:r>
            <a:endParaRPr lang="en-US" sz="4000" dirty="0">
              <a:solidFill>
                <a:srgbClr val="76C5EF"/>
              </a:solidFill>
              <a:latin typeface="Arial"/>
              <a:cs typeface="Arial"/>
            </a:endParaRPr>
          </a:p>
        </p:txBody>
      </p:sp>
      <p:sp>
        <p:nvSpPr>
          <p:cNvPr id="11" name="Rectangle 10"/>
          <p:cNvSpPr/>
          <p:nvPr/>
        </p:nvSpPr>
        <p:spPr>
          <a:xfrm>
            <a:off x="2514600" y="5867400"/>
            <a:ext cx="533400" cy="381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057400" y="6248400"/>
            <a:ext cx="5441626" cy="369332"/>
          </a:xfrm>
          <a:prstGeom prst="rect">
            <a:avLst/>
          </a:prstGeom>
          <a:noFill/>
        </p:spPr>
        <p:txBody>
          <a:bodyPr wrap="none" rtlCol="0">
            <a:spAutoFit/>
          </a:bodyPr>
          <a:lstStyle/>
          <a:p>
            <a:r>
              <a:rPr lang="en-US" dirty="0" smtClean="0">
                <a:latin typeface="Arial"/>
                <a:cs typeface="Arial"/>
              </a:rPr>
              <a:t>We need a new lens for population genetic analysis</a:t>
            </a:r>
            <a:endParaRPr lang="en-US" dirty="0">
              <a:latin typeface="Arial"/>
              <a:cs typeface="Arial"/>
            </a:endParaRPr>
          </a:p>
        </p:txBody>
      </p:sp>
    </p:spTree>
    <p:extLst>
      <p:ext uri="{BB962C8B-B14F-4D97-AF65-F5344CB8AC3E}">
        <p14:creationId xmlns:p14="http://schemas.microsoft.com/office/powerpoint/2010/main" val="3778557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0313" y="793286"/>
            <a:ext cx="4191000" cy="5858011"/>
          </a:xfrm>
          <a:prstGeom prst="rect">
            <a:avLst/>
          </a:prstGeom>
          <a:noFill/>
        </p:spPr>
        <p:txBody>
          <a:bodyPr wrap="square" lIns="91435" tIns="45718" rIns="91435" bIns="45718" rtlCol="0">
            <a:spAutoFit/>
          </a:bodyPr>
          <a:lstStyle/>
          <a:p>
            <a:pPr algn="l">
              <a:lnSpc>
                <a:spcPct val="150000"/>
              </a:lnSpc>
            </a:pPr>
            <a:endParaRPr lang="en-US" sz="1600" b="1" dirty="0">
              <a:latin typeface="Palatino"/>
              <a:cs typeface="Palatino"/>
            </a:endParaRPr>
          </a:p>
          <a:p>
            <a:pPr algn="l">
              <a:lnSpc>
                <a:spcPct val="150000"/>
              </a:lnSpc>
            </a:pPr>
            <a:r>
              <a:rPr lang="en-US" sz="1600" u="sng" dirty="0" smtClean="0">
                <a:latin typeface="Palatino"/>
                <a:cs typeface="Palatino"/>
              </a:rPr>
              <a:t>Whitaker Lab </a:t>
            </a:r>
            <a:r>
              <a:rPr lang="en-US" sz="1600" u="sng" dirty="0">
                <a:latin typeface="Palatino"/>
                <a:cs typeface="Palatino"/>
              </a:rPr>
              <a:t>Members</a:t>
            </a:r>
          </a:p>
          <a:p>
            <a:r>
              <a:rPr lang="en-US" sz="1600" dirty="0">
                <a:latin typeface="Palatino"/>
                <a:cs typeface="Palatino"/>
              </a:rPr>
              <a:t>David Krause</a:t>
            </a:r>
          </a:p>
          <a:p>
            <a:r>
              <a:rPr lang="en-US" sz="1600" dirty="0">
                <a:latin typeface="Palatino"/>
                <a:cs typeface="Palatino"/>
              </a:rPr>
              <a:t>Maria </a:t>
            </a:r>
            <a:r>
              <a:rPr lang="en-US" sz="1600" dirty="0" smtClean="0">
                <a:latin typeface="Palatino"/>
                <a:cs typeface="Palatino"/>
              </a:rPr>
              <a:t>Bautista</a:t>
            </a:r>
          </a:p>
          <a:p>
            <a:pPr algn="l"/>
            <a:r>
              <a:rPr lang="en-US" sz="1600" dirty="0" smtClean="0">
                <a:latin typeface="Palatino"/>
                <a:cs typeface="Palatino"/>
              </a:rPr>
              <a:t>Dr</a:t>
            </a:r>
            <a:r>
              <a:rPr lang="en-US" sz="1600" dirty="0">
                <a:latin typeface="Palatino"/>
                <a:cs typeface="Palatino"/>
              </a:rPr>
              <a:t>. Changyi </a:t>
            </a:r>
            <a:r>
              <a:rPr lang="en-US" sz="1600" dirty="0" smtClean="0">
                <a:latin typeface="Palatino"/>
                <a:cs typeface="Palatino"/>
              </a:rPr>
              <a:t>Zhang</a:t>
            </a:r>
          </a:p>
          <a:p>
            <a:pPr algn="l"/>
            <a:r>
              <a:rPr lang="en-US" sz="1600" dirty="0" smtClean="0">
                <a:latin typeface="Palatino"/>
                <a:cs typeface="Palatino"/>
              </a:rPr>
              <a:t>Whitney </a:t>
            </a:r>
            <a:r>
              <a:rPr lang="en-US" sz="1600" dirty="0">
                <a:latin typeface="Palatino"/>
                <a:cs typeface="Palatino"/>
              </a:rPr>
              <a:t>England</a:t>
            </a:r>
          </a:p>
          <a:p>
            <a:pPr algn="l"/>
            <a:r>
              <a:rPr lang="en-US" sz="1600" dirty="0" smtClean="0">
                <a:latin typeface="Palatino"/>
                <a:cs typeface="Palatino"/>
              </a:rPr>
              <a:t>Samantha </a:t>
            </a:r>
            <a:r>
              <a:rPr lang="en-US" sz="1600" dirty="0" err="1">
                <a:latin typeface="Palatino"/>
                <a:cs typeface="Palatino"/>
              </a:rPr>
              <a:t>Dewerff</a:t>
            </a:r>
            <a:endParaRPr lang="en-US" sz="1600" dirty="0">
              <a:latin typeface="Palatino"/>
              <a:cs typeface="Palatino"/>
            </a:endParaRPr>
          </a:p>
          <a:p>
            <a:pPr algn="l"/>
            <a:r>
              <a:rPr lang="en-US" sz="1600" dirty="0">
                <a:latin typeface="Palatino"/>
                <a:cs typeface="Palatino"/>
              </a:rPr>
              <a:t>Elizabeth </a:t>
            </a:r>
            <a:r>
              <a:rPr lang="en-US" sz="1600" dirty="0" smtClean="0">
                <a:latin typeface="Palatino"/>
                <a:cs typeface="Palatino"/>
              </a:rPr>
              <a:t>Rowland</a:t>
            </a:r>
          </a:p>
          <a:p>
            <a:pPr algn="l"/>
            <a:r>
              <a:rPr lang="en-US" sz="1600" dirty="0" smtClean="0">
                <a:latin typeface="Palatino"/>
                <a:cs typeface="Palatino"/>
              </a:rPr>
              <a:t>Ted Kim</a:t>
            </a:r>
          </a:p>
          <a:p>
            <a:pPr algn="l"/>
            <a:r>
              <a:rPr lang="en-US" sz="1600" dirty="0" err="1" smtClean="0">
                <a:latin typeface="Palatino"/>
                <a:cs typeface="Palatino"/>
              </a:rPr>
              <a:t>Yueheng</a:t>
            </a:r>
            <a:r>
              <a:rPr lang="en-US" sz="1600" dirty="0" smtClean="0">
                <a:latin typeface="Palatino"/>
                <a:cs typeface="Palatino"/>
              </a:rPr>
              <a:t> Zhou</a:t>
            </a:r>
            <a:endParaRPr lang="en-US" sz="1600" dirty="0">
              <a:latin typeface="Palatino"/>
              <a:cs typeface="Palatino"/>
            </a:endParaRPr>
          </a:p>
          <a:p>
            <a:pPr algn="l"/>
            <a:r>
              <a:rPr lang="en-US" sz="1600" dirty="0">
                <a:latin typeface="Palatino"/>
                <a:cs typeface="Palatino"/>
              </a:rPr>
              <a:t>Jesse </a:t>
            </a:r>
            <a:r>
              <a:rPr lang="en-US" sz="1600" dirty="0" smtClean="0">
                <a:latin typeface="Palatino"/>
                <a:cs typeface="Palatino"/>
              </a:rPr>
              <a:t>Black</a:t>
            </a:r>
            <a:endParaRPr lang="en-US" sz="1600" dirty="0">
              <a:latin typeface="Palatino"/>
              <a:cs typeface="Palatino"/>
            </a:endParaRPr>
          </a:p>
          <a:p>
            <a:pPr algn="l">
              <a:lnSpc>
                <a:spcPct val="150000"/>
              </a:lnSpc>
            </a:pPr>
            <a:r>
              <a:rPr lang="en-US" sz="1600" u="sng" dirty="0">
                <a:latin typeface="Palatino"/>
                <a:cs typeface="Palatino"/>
              </a:rPr>
              <a:t>Former Lab Members</a:t>
            </a:r>
          </a:p>
          <a:p>
            <a:pPr algn="l"/>
            <a:r>
              <a:rPr lang="en-US" sz="1600" dirty="0" smtClean="0">
                <a:latin typeface="Palatino"/>
                <a:cs typeface="Palatino"/>
              </a:rPr>
              <a:t>Dr. Rika Anderson</a:t>
            </a:r>
          </a:p>
          <a:p>
            <a:pPr algn="l"/>
            <a:r>
              <a:rPr lang="en-US" sz="1600" dirty="0" smtClean="0">
                <a:latin typeface="Palatino"/>
                <a:cs typeface="Palatino"/>
              </a:rPr>
              <a:t>Dr</a:t>
            </a:r>
            <a:r>
              <a:rPr lang="en-US" sz="1600" dirty="0">
                <a:latin typeface="Palatino"/>
                <a:cs typeface="Palatino"/>
              </a:rPr>
              <a:t>. Nicholas </a:t>
            </a:r>
            <a:r>
              <a:rPr lang="en-US" sz="1600" dirty="0" err="1">
                <a:latin typeface="Palatino"/>
                <a:cs typeface="Palatino"/>
              </a:rPr>
              <a:t>Youngblut</a:t>
            </a:r>
            <a:endParaRPr lang="en-US" sz="1600" dirty="0">
              <a:latin typeface="Palatino"/>
              <a:cs typeface="Palatino"/>
            </a:endParaRPr>
          </a:p>
          <a:p>
            <a:pPr algn="l"/>
            <a:r>
              <a:rPr lang="en-US" sz="1600" dirty="0">
                <a:latin typeface="Palatino"/>
                <a:cs typeface="Palatino"/>
              </a:rPr>
              <a:t>Dr. Nicole  L. Held</a:t>
            </a:r>
          </a:p>
          <a:p>
            <a:r>
              <a:rPr lang="en-US" sz="1600" dirty="0" smtClean="0">
                <a:latin typeface="Palatino"/>
                <a:cs typeface="Palatino"/>
              </a:rPr>
              <a:t>Dr. Hinsby Cadillo-Quiroz</a:t>
            </a:r>
          </a:p>
          <a:p>
            <a:r>
              <a:rPr lang="en-US" sz="1600" dirty="0" smtClean="0">
                <a:latin typeface="Palatino"/>
                <a:cs typeface="Palatino"/>
              </a:rPr>
              <a:t>Dr. Kim </a:t>
            </a:r>
            <a:r>
              <a:rPr lang="en-US" sz="1600" dirty="0" err="1" smtClean="0">
                <a:latin typeface="Palatino"/>
                <a:cs typeface="Palatino"/>
              </a:rPr>
              <a:t>Milferstedt</a:t>
            </a:r>
            <a:endParaRPr lang="en-US" sz="1600" dirty="0" smtClean="0">
              <a:latin typeface="Palatino"/>
              <a:cs typeface="Palatino"/>
            </a:endParaRPr>
          </a:p>
          <a:p>
            <a:r>
              <a:rPr lang="en-US" sz="1600" dirty="0" smtClean="0">
                <a:latin typeface="Palatino"/>
                <a:cs typeface="Palatino"/>
              </a:rPr>
              <a:t>Dr</a:t>
            </a:r>
            <a:r>
              <a:rPr lang="en-US" sz="1600" dirty="0">
                <a:latin typeface="Palatino"/>
                <a:cs typeface="Palatino"/>
              </a:rPr>
              <a:t>. Angela Kouris</a:t>
            </a:r>
          </a:p>
          <a:p>
            <a:pPr algn="l"/>
            <a:r>
              <a:rPr lang="en-US" sz="1600" dirty="0" smtClean="0">
                <a:latin typeface="Palatino"/>
                <a:cs typeface="Palatino"/>
              </a:rPr>
              <a:t>Michael </a:t>
            </a:r>
            <a:r>
              <a:rPr lang="en-US" sz="1600" dirty="0">
                <a:latin typeface="Palatino"/>
                <a:cs typeface="Palatino"/>
              </a:rPr>
              <a:t>Reno</a:t>
            </a:r>
          </a:p>
          <a:p>
            <a:pPr algn="l">
              <a:lnSpc>
                <a:spcPct val="150000"/>
              </a:lnSpc>
            </a:pPr>
            <a:endParaRPr lang="en-US" sz="1600" dirty="0">
              <a:latin typeface="Palatino"/>
              <a:cs typeface="Palatino"/>
            </a:endParaRPr>
          </a:p>
          <a:p>
            <a:pPr algn="l">
              <a:lnSpc>
                <a:spcPct val="150000"/>
              </a:lnSpc>
            </a:pPr>
            <a:endParaRPr lang="en-US" sz="1600" dirty="0">
              <a:latin typeface="Palatino"/>
              <a:cs typeface="Palatino"/>
            </a:endParaRPr>
          </a:p>
        </p:txBody>
      </p:sp>
      <p:pic>
        <p:nvPicPr>
          <p:cNvPr id="4098" name="Picture 2"/>
          <p:cNvPicPr>
            <a:picLocks noChangeAspect="1" noChangeArrowheads="1"/>
          </p:cNvPicPr>
          <p:nvPr/>
        </p:nvPicPr>
        <p:blipFill>
          <a:blip r:embed="rId2" cstate="print"/>
          <a:srcRect/>
          <a:stretch>
            <a:fillRect/>
          </a:stretch>
        </p:blipFill>
        <p:spPr bwMode="auto">
          <a:xfrm>
            <a:off x="6281781" y="5544347"/>
            <a:ext cx="1338862" cy="1274830"/>
          </a:xfrm>
          <a:prstGeom prst="rect">
            <a:avLst/>
          </a:prstGeom>
          <a:noFill/>
          <a:ln w="9525">
            <a:noFill/>
            <a:miter lim="800000"/>
            <a:headEnd/>
            <a:tailEnd/>
          </a:ln>
        </p:spPr>
      </p:pic>
      <p:sp>
        <p:nvSpPr>
          <p:cNvPr id="8" name="TextBox 7"/>
          <p:cNvSpPr txBox="1"/>
          <p:nvPr/>
        </p:nvSpPr>
        <p:spPr>
          <a:xfrm>
            <a:off x="2017703" y="5544347"/>
            <a:ext cx="3115337" cy="1200324"/>
          </a:xfrm>
          <a:prstGeom prst="rect">
            <a:avLst/>
          </a:prstGeom>
          <a:noFill/>
        </p:spPr>
        <p:txBody>
          <a:bodyPr wrap="square" lIns="91435" tIns="45718" rIns="91435" bIns="45718" rtlCol="0">
            <a:spAutoFit/>
          </a:bodyPr>
          <a:lstStyle/>
          <a:p>
            <a:pPr>
              <a:lnSpc>
                <a:spcPct val="150000"/>
              </a:lnSpc>
            </a:pPr>
            <a:r>
              <a:rPr lang="en-US" sz="1600" u="sng" dirty="0">
                <a:latin typeface="Palatino"/>
                <a:cs typeface="Palatino"/>
              </a:rPr>
              <a:t>Collaborators</a:t>
            </a:r>
          </a:p>
          <a:p>
            <a:r>
              <a:rPr lang="en-US" sz="1600" dirty="0" smtClean="0">
                <a:latin typeface="Palatino"/>
                <a:cs typeface="Palatino"/>
              </a:rPr>
              <a:t>Mark  Young (Montana State)</a:t>
            </a:r>
          </a:p>
          <a:p>
            <a:r>
              <a:rPr lang="en-US" sz="1600" dirty="0" smtClean="0">
                <a:latin typeface="Palatino"/>
                <a:cs typeface="Palatino"/>
              </a:rPr>
              <a:t>Kate Campbell (USGS)</a:t>
            </a:r>
          </a:p>
          <a:p>
            <a:r>
              <a:rPr lang="en-US" sz="1600" dirty="0" smtClean="0">
                <a:latin typeface="Palatino"/>
                <a:cs typeface="Palatino"/>
              </a:rPr>
              <a:t>D. Kirk Nordstrom (USGS)</a:t>
            </a:r>
            <a:endParaRPr lang="en-US" sz="1600" dirty="0">
              <a:latin typeface="Palatino"/>
              <a:cs typeface="Palatino"/>
            </a:endParaRPr>
          </a:p>
        </p:txBody>
      </p:sp>
      <p:pic>
        <p:nvPicPr>
          <p:cNvPr id="4" name="Picture 3"/>
          <p:cNvPicPr>
            <a:picLocks noChangeAspect="1"/>
          </p:cNvPicPr>
          <p:nvPr/>
        </p:nvPicPr>
        <p:blipFill>
          <a:blip r:embed="rId3"/>
          <a:stretch>
            <a:fillRect/>
          </a:stretch>
        </p:blipFill>
        <p:spPr>
          <a:xfrm>
            <a:off x="375254" y="76555"/>
            <a:ext cx="1642449" cy="1150471"/>
          </a:xfrm>
          <a:prstGeom prst="rect">
            <a:avLst/>
          </a:prstGeom>
        </p:spPr>
      </p:pic>
      <p:pic>
        <p:nvPicPr>
          <p:cNvPr id="5" name="Picture 4"/>
          <p:cNvPicPr>
            <a:picLocks noChangeAspect="1"/>
          </p:cNvPicPr>
          <p:nvPr/>
        </p:nvPicPr>
        <p:blipFill>
          <a:blip r:embed="rId4"/>
          <a:stretch>
            <a:fillRect/>
          </a:stretch>
        </p:blipFill>
        <p:spPr>
          <a:xfrm>
            <a:off x="4912904" y="5604111"/>
            <a:ext cx="1452797" cy="1215066"/>
          </a:xfrm>
          <a:prstGeom prst="rect">
            <a:avLst/>
          </a:prstGeom>
        </p:spPr>
      </p:pic>
      <p:pic>
        <p:nvPicPr>
          <p:cNvPr id="7" name="Picture 6" descr="Wordmark-oneline-ta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7106" y="315963"/>
            <a:ext cx="6900069" cy="595450"/>
          </a:xfrm>
          <a:prstGeom prst="rect">
            <a:avLst/>
          </a:prstGeom>
        </p:spPr>
      </p:pic>
      <p:grpSp>
        <p:nvGrpSpPr>
          <p:cNvPr id="13" name="Group 12"/>
          <p:cNvGrpSpPr/>
          <p:nvPr/>
        </p:nvGrpSpPr>
        <p:grpSpPr>
          <a:xfrm>
            <a:off x="3323610" y="911413"/>
            <a:ext cx="5559906" cy="4603489"/>
            <a:chOff x="3024790" y="896472"/>
            <a:chExt cx="5559906" cy="4603489"/>
          </a:xfrm>
        </p:grpSpPr>
        <p:pic>
          <p:nvPicPr>
            <p:cNvPr id="10" name="Picture 9" descr="labpic.jpg"/>
            <p:cNvPicPr>
              <a:picLocks noChangeAspect="1"/>
            </p:cNvPicPr>
            <p:nvPr/>
          </p:nvPicPr>
          <p:blipFill rotWithShape="1">
            <a:blip r:embed="rId6" cstate="print">
              <a:extLst>
                <a:ext uri="{28A0092B-C50C-407E-A947-70E740481C1C}">
                  <a14:useLocalDpi xmlns:a14="http://schemas.microsoft.com/office/drawing/2010/main" val="0"/>
                </a:ext>
              </a:extLst>
            </a:blip>
            <a:srcRect l="20745" t="23629" r="19796"/>
            <a:stretch/>
          </p:blipFill>
          <p:spPr>
            <a:xfrm>
              <a:off x="3024790" y="987968"/>
              <a:ext cx="5303565" cy="451199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2946" y="896472"/>
              <a:ext cx="2601750" cy="710111"/>
            </a:xfrm>
            <a:prstGeom prst="rect">
              <a:avLst/>
            </a:prstGeom>
          </p:spPr>
        </p:pic>
      </p:grpSp>
      <p:pic>
        <p:nvPicPr>
          <p:cNvPr id="2" name="Picture 1"/>
          <p:cNvPicPr>
            <a:picLocks noChangeAspect="1"/>
          </p:cNvPicPr>
          <p:nvPr/>
        </p:nvPicPr>
        <p:blipFill>
          <a:blip r:embed="rId8"/>
          <a:stretch>
            <a:fillRect/>
          </a:stretch>
        </p:blipFill>
        <p:spPr>
          <a:xfrm>
            <a:off x="7761937" y="5709618"/>
            <a:ext cx="724651" cy="941679"/>
          </a:xfrm>
          <a:prstGeom prst="rect">
            <a:avLst/>
          </a:prstGeom>
        </p:spPr>
      </p:pic>
    </p:spTree>
    <p:extLst>
      <p:ext uri="{BB962C8B-B14F-4D97-AF65-F5344CB8AC3E}">
        <p14:creationId xmlns:p14="http://schemas.microsoft.com/office/powerpoint/2010/main" val="3815507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7420" y="31750"/>
            <a:ext cx="5781883" cy="6826249"/>
          </a:xfrm>
          <a:prstGeom prst="rect">
            <a:avLst/>
          </a:prstGeom>
          <a:noFill/>
          <a:ln w="12700" cap="flat">
            <a:solidFill>
              <a:schemeClr val="bg1"/>
            </a:solidFill>
            <a:miter lim="800000"/>
            <a:headEnd/>
            <a:tailEnd/>
          </a:ln>
          <a:effectLst/>
          <a:extLst>
            <a:ext uri="{909E8E84-426E-40dd-AFC4-6F175D3DCCD1}">
              <a14:hiddenFill xmlns="" xmlns:a14="http://schemas.microsoft.com/office/drawing/2010/main">
                <a:solidFill>
                  <a:srgbClr val="FFFFFF"/>
                </a:solidFill>
              </a14:hiddenFill>
            </a:ext>
          </a:extLst>
        </p:spPr>
      </p:pic>
      <p:sp>
        <p:nvSpPr>
          <p:cNvPr id="95236" name="Rectangle 4"/>
          <p:cNvSpPr>
            <a:spLocks/>
          </p:cNvSpPr>
          <p:nvPr/>
        </p:nvSpPr>
        <p:spPr bwMode="auto">
          <a:xfrm>
            <a:off x="7793817" y="6581001"/>
            <a:ext cx="1233219"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200" dirty="0">
                <a:solidFill>
                  <a:schemeClr val="tx1"/>
                </a:solidFill>
                <a:latin typeface="Times New Roman" charset="0"/>
                <a:ea typeface="ＭＳ Ｐゴシック" charset="0"/>
                <a:cs typeface="Times New Roman" charset="0"/>
                <a:sym typeface="Times New Roman" charset="0"/>
              </a:rPr>
              <a:t>Pace, </a:t>
            </a:r>
            <a:r>
              <a:rPr lang="en-US" sz="1200" dirty="0">
                <a:solidFill>
                  <a:schemeClr val="tx1"/>
                </a:solidFill>
                <a:latin typeface="Times New Roman Italic" charset="0"/>
                <a:ea typeface="ＭＳ Ｐゴシック" charset="0"/>
                <a:cs typeface="Times New Roman Italic" charset="0"/>
                <a:sym typeface="Times New Roman Italic" charset="0"/>
              </a:rPr>
              <a:t>Science</a:t>
            </a:r>
            <a:r>
              <a:rPr lang="en-US" sz="1200" dirty="0">
                <a:solidFill>
                  <a:schemeClr val="tx1"/>
                </a:solidFill>
                <a:latin typeface="Times New Roman" charset="0"/>
                <a:ea typeface="ＭＳ Ｐゴシック" charset="0"/>
                <a:cs typeface="Times New Roman" charset="0"/>
                <a:sym typeface="Times New Roman" charset="0"/>
              </a:rPr>
              <a:t> 1997</a:t>
            </a:r>
          </a:p>
        </p:txBody>
      </p:sp>
      <p:sp>
        <p:nvSpPr>
          <p:cNvPr id="95238" name="Line 6"/>
          <p:cNvSpPr>
            <a:spLocks noChangeShapeType="1"/>
          </p:cNvSpPr>
          <p:nvPr/>
        </p:nvSpPr>
        <p:spPr bwMode="auto">
          <a:xfrm rot="10800000">
            <a:off x="2527300" y="3810000"/>
            <a:ext cx="393700" cy="254000"/>
          </a:xfrm>
          <a:prstGeom prst="line">
            <a:avLst/>
          </a:prstGeom>
          <a:noFill/>
          <a:ln w="12700" cap="flat">
            <a:solidFill>
              <a:schemeClr val="tx1"/>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200"/>
          </a:p>
        </p:txBody>
      </p:sp>
      <p:sp>
        <p:nvSpPr>
          <p:cNvPr id="95239" name="Rectangle 7"/>
          <p:cNvSpPr>
            <a:spLocks/>
          </p:cNvSpPr>
          <p:nvPr/>
        </p:nvSpPr>
        <p:spPr bwMode="auto">
          <a:xfrm>
            <a:off x="1473200" y="3505200"/>
            <a:ext cx="137127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dirty="0">
                <a:solidFill>
                  <a:schemeClr val="tx1"/>
                </a:solidFill>
                <a:ea typeface="ＭＳ Ｐゴシック" charset="0"/>
                <a:cs typeface="Arial" charset="0"/>
              </a:rPr>
              <a:t>You are here</a:t>
            </a:r>
          </a:p>
        </p:txBody>
      </p:sp>
    </p:spTree>
    <p:extLst>
      <p:ext uri="{BB962C8B-B14F-4D97-AF65-F5344CB8AC3E}">
        <p14:creationId xmlns:p14="http://schemas.microsoft.com/office/powerpoint/2010/main" val="3402201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01_06Figure-L"/>
          <p:cNvPicPr>
            <a:picLocks noChangeAspect="1" noChangeArrowheads="1"/>
          </p:cNvPicPr>
          <p:nvPr/>
        </p:nvPicPr>
        <p:blipFill>
          <a:blip r:embed="rId3">
            <a:extLst>
              <a:ext uri="{28A0092B-C50C-407E-A947-70E740481C1C}">
                <a14:useLocalDpi xmlns:a14="http://schemas.microsoft.com/office/drawing/2010/main" val="0"/>
              </a:ext>
            </a:extLst>
          </a:blip>
          <a:srcRect b="2499"/>
          <a:stretch>
            <a:fillRect/>
          </a:stretch>
        </p:blipFill>
        <p:spPr bwMode="auto">
          <a:xfrm>
            <a:off x="1827700" y="833800"/>
            <a:ext cx="5730098" cy="5151807"/>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2"/>
          <p:cNvSpPr txBox="1">
            <a:spLocks noChangeArrowheads="1"/>
          </p:cNvSpPr>
          <p:nvPr/>
        </p:nvSpPr>
        <p:spPr bwMode="auto">
          <a:xfrm>
            <a:off x="0" y="6553200"/>
            <a:ext cx="3335338" cy="304800"/>
          </a:xfrm>
          <a:prstGeom prst="rect">
            <a:avLst/>
          </a:prstGeom>
          <a:noFill/>
          <a:ln w="9525">
            <a:noFill/>
            <a:miter lim="800000"/>
            <a:headEnd/>
            <a:tailEnd/>
          </a:ln>
        </p:spPr>
        <p:txBody>
          <a:bodyPr wrap="none">
            <a:prstTxWarp prst="textNoShape">
              <a:avLst/>
            </a:prstTxWarp>
            <a:spAutoFit/>
          </a:bodyPr>
          <a:lstStyle/>
          <a:p>
            <a:r>
              <a:rPr lang="en-US" sz="1400" dirty="0">
                <a:ea typeface="Arial" pitchFamily="-72" charset="0"/>
                <a:cs typeface="Arial" pitchFamily="-72" charset="0"/>
              </a:rPr>
              <a:t>From: </a:t>
            </a:r>
            <a:r>
              <a:rPr lang="en-US" sz="1400" i="1" dirty="0">
                <a:ea typeface="Arial" pitchFamily="-72" charset="0"/>
                <a:cs typeface="Arial" pitchFamily="-72" charset="0"/>
              </a:rPr>
              <a:t>Brock: Biology of Microorganisms</a:t>
            </a:r>
          </a:p>
        </p:txBody>
      </p:sp>
      <p:sp>
        <p:nvSpPr>
          <p:cNvPr id="2" name="TextBox 1"/>
          <p:cNvSpPr txBox="1"/>
          <p:nvPr/>
        </p:nvSpPr>
        <p:spPr>
          <a:xfrm>
            <a:off x="7069848" y="2990527"/>
            <a:ext cx="900345" cy="276999"/>
          </a:xfrm>
          <a:prstGeom prst="rect">
            <a:avLst/>
          </a:prstGeom>
          <a:solidFill>
            <a:srgbClr val="FF6600">
              <a:alpha val="59000"/>
            </a:srgbClr>
          </a:solidFill>
        </p:spPr>
        <p:txBody>
          <a:bodyPr wrap="square" rtlCol="0">
            <a:spAutoFit/>
          </a:bodyPr>
          <a:lstStyle/>
          <a:p>
            <a:r>
              <a:rPr lang="en-US" sz="1200" b="1" dirty="0" smtClean="0">
                <a:latin typeface="Arial"/>
                <a:cs typeface="Arial"/>
              </a:rPr>
              <a:t>Archaea</a:t>
            </a:r>
            <a:endParaRPr lang="en-US" sz="1200" b="1" dirty="0">
              <a:latin typeface="Arial"/>
              <a:cs typeface="Arial"/>
            </a:endParaRPr>
          </a:p>
        </p:txBody>
      </p:sp>
    </p:spTree>
    <p:extLst>
      <p:ext uri="{BB962C8B-B14F-4D97-AF65-F5344CB8AC3E}">
        <p14:creationId xmlns:p14="http://schemas.microsoft.com/office/powerpoint/2010/main" val="9783732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01_06Figure-L"/>
          <p:cNvPicPr>
            <a:picLocks noChangeAspect="1" noChangeArrowheads="1"/>
          </p:cNvPicPr>
          <p:nvPr/>
        </p:nvPicPr>
        <p:blipFill>
          <a:blip r:embed="rId3">
            <a:extLst>
              <a:ext uri="{28A0092B-C50C-407E-A947-70E740481C1C}">
                <a14:useLocalDpi xmlns:a14="http://schemas.microsoft.com/office/drawing/2010/main" val="0"/>
              </a:ext>
            </a:extLst>
          </a:blip>
          <a:srcRect b="2499"/>
          <a:stretch>
            <a:fillRect/>
          </a:stretch>
        </p:blipFill>
        <p:spPr bwMode="auto">
          <a:xfrm>
            <a:off x="1827700" y="833800"/>
            <a:ext cx="5730098" cy="5151807"/>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2"/>
          <p:cNvSpPr txBox="1">
            <a:spLocks noChangeArrowheads="1"/>
          </p:cNvSpPr>
          <p:nvPr/>
        </p:nvSpPr>
        <p:spPr bwMode="auto">
          <a:xfrm>
            <a:off x="0" y="6553200"/>
            <a:ext cx="3335338" cy="304800"/>
          </a:xfrm>
          <a:prstGeom prst="rect">
            <a:avLst/>
          </a:prstGeom>
          <a:noFill/>
          <a:ln w="9525">
            <a:noFill/>
            <a:miter lim="800000"/>
            <a:headEnd/>
            <a:tailEnd/>
          </a:ln>
        </p:spPr>
        <p:txBody>
          <a:bodyPr wrap="none">
            <a:prstTxWarp prst="textNoShape">
              <a:avLst/>
            </a:prstTxWarp>
            <a:spAutoFit/>
          </a:bodyPr>
          <a:lstStyle/>
          <a:p>
            <a:r>
              <a:rPr lang="en-US" sz="1400" dirty="0">
                <a:ea typeface="Arial" pitchFamily="-72" charset="0"/>
                <a:cs typeface="Arial" pitchFamily="-72" charset="0"/>
              </a:rPr>
              <a:t>From: </a:t>
            </a:r>
            <a:r>
              <a:rPr lang="en-US" sz="1400" i="1" dirty="0">
                <a:ea typeface="Arial" pitchFamily="-72" charset="0"/>
                <a:cs typeface="Arial" pitchFamily="-72" charset="0"/>
              </a:rPr>
              <a:t>Brock: Biology of Microorganisms</a:t>
            </a:r>
          </a:p>
        </p:txBody>
      </p:sp>
      <p:sp>
        <p:nvSpPr>
          <p:cNvPr id="9" name="Block Arc 8"/>
          <p:cNvSpPr/>
          <p:nvPr/>
        </p:nvSpPr>
        <p:spPr>
          <a:xfrm rot="17899052">
            <a:off x="1034126" y="56042"/>
            <a:ext cx="6933637" cy="7043223"/>
          </a:xfrm>
          <a:prstGeom prst="blockArc">
            <a:avLst>
              <a:gd name="adj1" fmla="val 17830545"/>
              <a:gd name="adj2" fmla="val 21585617"/>
              <a:gd name="adj3" fmla="val 4975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1961210" y="722791"/>
            <a:ext cx="1374128" cy="84662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069848" y="2990527"/>
            <a:ext cx="900345" cy="276999"/>
          </a:xfrm>
          <a:prstGeom prst="rect">
            <a:avLst/>
          </a:prstGeom>
          <a:solidFill>
            <a:srgbClr val="FF6600">
              <a:alpha val="59000"/>
            </a:srgbClr>
          </a:solidFill>
        </p:spPr>
        <p:txBody>
          <a:bodyPr wrap="square" rtlCol="0">
            <a:spAutoFit/>
          </a:bodyPr>
          <a:lstStyle/>
          <a:p>
            <a:r>
              <a:rPr lang="en-US" sz="1200" b="1" dirty="0" smtClean="0">
                <a:latin typeface="Arial"/>
                <a:cs typeface="Arial"/>
              </a:rPr>
              <a:t>Archaea</a:t>
            </a:r>
            <a:endParaRPr lang="en-US" sz="1200" b="1" dirty="0">
              <a:latin typeface="Arial"/>
              <a:cs typeface="Arial"/>
            </a:endParaRPr>
          </a:p>
        </p:txBody>
      </p:sp>
    </p:spTree>
    <p:extLst>
      <p:ext uri="{BB962C8B-B14F-4D97-AF65-F5344CB8AC3E}">
        <p14:creationId xmlns:p14="http://schemas.microsoft.com/office/powerpoint/2010/main" val="24085373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01_06Figure-L"/>
          <p:cNvPicPr>
            <a:picLocks noChangeAspect="1" noChangeArrowheads="1"/>
          </p:cNvPicPr>
          <p:nvPr/>
        </p:nvPicPr>
        <p:blipFill>
          <a:blip r:embed="rId3">
            <a:extLst>
              <a:ext uri="{28A0092B-C50C-407E-A947-70E740481C1C}">
                <a14:useLocalDpi xmlns:a14="http://schemas.microsoft.com/office/drawing/2010/main" val="0"/>
              </a:ext>
            </a:extLst>
          </a:blip>
          <a:srcRect b="2499"/>
          <a:stretch>
            <a:fillRect/>
          </a:stretch>
        </p:blipFill>
        <p:spPr bwMode="auto">
          <a:xfrm>
            <a:off x="1827700" y="833800"/>
            <a:ext cx="5730098" cy="5151807"/>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2"/>
          <p:cNvSpPr txBox="1">
            <a:spLocks noChangeArrowheads="1"/>
          </p:cNvSpPr>
          <p:nvPr/>
        </p:nvSpPr>
        <p:spPr bwMode="auto">
          <a:xfrm>
            <a:off x="0" y="6553200"/>
            <a:ext cx="3335338" cy="304800"/>
          </a:xfrm>
          <a:prstGeom prst="rect">
            <a:avLst/>
          </a:prstGeom>
          <a:noFill/>
          <a:ln w="9525">
            <a:noFill/>
            <a:miter lim="800000"/>
            <a:headEnd/>
            <a:tailEnd/>
          </a:ln>
        </p:spPr>
        <p:txBody>
          <a:bodyPr wrap="none">
            <a:prstTxWarp prst="textNoShape">
              <a:avLst/>
            </a:prstTxWarp>
            <a:spAutoFit/>
          </a:bodyPr>
          <a:lstStyle/>
          <a:p>
            <a:r>
              <a:rPr lang="en-US" sz="1400" dirty="0">
                <a:ea typeface="Arial" pitchFamily="-72" charset="0"/>
                <a:cs typeface="Arial" pitchFamily="-72" charset="0"/>
              </a:rPr>
              <a:t>From: </a:t>
            </a:r>
            <a:r>
              <a:rPr lang="en-US" sz="1400" i="1" dirty="0">
                <a:ea typeface="Arial" pitchFamily="-72" charset="0"/>
                <a:cs typeface="Arial" pitchFamily="-72" charset="0"/>
              </a:rPr>
              <a:t>Brock: Biology of Microorganisms</a:t>
            </a:r>
          </a:p>
        </p:txBody>
      </p:sp>
      <p:sp>
        <p:nvSpPr>
          <p:cNvPr id="5" name="Rectangle 4"/>
          <p:cNvSpPr/>
          <p:nvPr/>
        </p:nvSpPr>
        <p:spPr>
          <a:xfrm>
            <a:off x="1338292" y="3738829"/>
            <a:ext cx="1374128" cy="84662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Block Arc 6"/>
          <p:cNvSpPr/>
          <p:nvPr/>
        </p:nvSpPr>
        <p:spPr>
          <a:xfrm rot="17899052">
            <a:off x="1034126" y="56042"/>
            <a:ext cx="6933637" cy="7043223"/>
          </a:xfrm>
          <a:prstGeom prst="blockArc">
            <a:avLst>
              <a:gd name="adj1" fmla="val 14217831"/>
              <a:gd name="adj2" fmla="val 21585617"/>
              <a:gd name="adj3" fmla="val 4975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7069848" y="2990527"/>
            <a:ext cx="900345" cy="276999"/>
          </a:xfrm>
          <a:prstGeom prst="rect">
            <a:avLst/>
          </a:prstGeom>
          <a:solidFill>
            <a:srgbClr val="FF6600">
              <a:alpha val="59000"/>
            </a:srgbClr>
          </a:solidFill>
        </p:spPr>
        <p:txBody>
          <a:bodyPr wrap="square" rtlCol="0">
            <a:spAutoFit/>
          </a:bodyPr>
          <a:lstStyle/>
          <a:p>
            <a:r>
              <a:rPr lang="en-US" sz="1200" b="1" dirty="0" smtClean="0">
                <a:latin typeface="Arial"/>
                <a:cs typeface="Arial"/>
              </a:rPr>
              <a:t>Archaea</a:t>
            </a:r>
            <a:endParaRPr lang="en-US" sz="1200" b="1" dirty="0">
              <a:latin typeface="Arial"/>
              <a:cs typeface="Arial"/>
            </a:endParaRPr>
          </a:p>
        </p:txBody>
      </p:sp>
    </p:spTree>
    <p:extLst>
      <p:ext uri="{BB962C8B-B14F-4D97-AF65-F5344CB8AC3E}">
        <p14:creationId xmlns:p14="http://schemas.microsoft.com/office/powerpoint/2010/main" val="8346658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01_06Figure-L"/>
          <p:cNvPicPr>
            <a:picLocks noChangeAspect="1" noChangeArrowheads="1"/>
          </p:cNvPicPr>
          <p:nvPr/>
        </p:nvPicPr>
        <p:blipFill>
          <a:blip r:embed="rId3">
            <a:extLst>
              <a:ext uri="{28A0092B-C50C-407E-A947-70E740481C1C}">
                <a14:useLocalDpi xmlns:a14="http://schemas.microsoft.com/office/drawing/2010/main" val="0"/>
              </a:ext>
            </a:extLst>
          </a:blip>
          <a:srcRect b="2499"/>
          <a:stretch>
            <a:fillRect/>
          </a:stretch>
        </p:blipFill>
        <p:spPr bwMode="auto">
          <a:xfrm>
            <a:off x="1827700" y="833800"/>
            <a:ext cx="5730098" cy="5151807"/>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2"/>
          <p:cNvSpPr txBox="1">
            <a:spLocks noChangeArrowheads="1"/>
          </p:cNvSpPr>
          <p:nvPr/>
        </p:nvSpPr>
        <p:spPr bwMode="auto">
          <a:xfrm>
            <a:off x="0" y="6553200"/>
            <a:ext cx="3335338" cy="304800"/>
          </a:xfrm>
          <a:prstGeom prst="rect">
            <a:avLst/>
          </a:prstGeom>
          <a:noFill/>
          <a:ln w="9525">
            <a:noFill/>
            <a:miter lim="800000"/>
            <a:headEnd/>
            <a:tailEnd/>
          </a:ln>
        </p:spPr>
        <p:txBody>
          <a:bodyPr wrap="none">
            <a:prstTxWarp prst="textNoShape">
              <a:avLst/>
            </a:prstTxWarp>
            <a:spAutoFit/>
          </a:bodyPr>
          <a:lstStyle/>
          <a:p>
            <a:r>
              <a:rPr lang="en-US" sz="1400" dirty="0">
                <a:ea typeface="Arial" pitchFamily="-72" charset="0"/>
                <a:cs typeface="Arial" pitchFamily="-72" charset="0"/>
              </a:rPr>
              <a:t>From: </a:t>
            </a:r>
            <a:r>
              <a:rPr lang="en-US" sz="1400" i="1" dirty="0">
                <a:ea typeface="Arial" pitchFamily="-72" charset="0"/>
                <a:cs typeface="Arial" pitchFamily="-72" charset="0"/>
              </a:rPr>
              <a:t>Brock: Biology of Microorganisms</a:t>
            </a:r>
          </a:p>
        </p:txBody>
      </p:sp>
      <p:sp>
        <p:nvSpPr>
          <p:cNvPr id="5" name="Rectangle 4"/>
          <p:cNvSpPr/>
          <p:nvPr/>
        </p:nvSpPr>
        <p:spPr>
          <a:xfrm>
            <a:off x="2025356" y="5236681"/>
            <a:ext cx="1374128" cy="84662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Block Arc 6"/>
          <p:cNvSpPr/>
          <p:nvPr/>
        </p:nvSpPr>
        <p:spPr>
          <a:xfrm rot="17899052">
            <a:off x="1034126" y="56042"/>
            <a:ext cx="6933637" cy="7043223"/>
          </a:xfrm>
          <a:prstGeom prst="blockArc">
            <a:avLst>
              <a:gd name="adj1" fmla="val 11429658"/>
              <a:gd name="adj2" fmla="val 21585617"/>
              <a:gd name="adj3" fmla="val 4975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2205588" y="346865"/>
            <a:ext cx="4616093" cy="523220"/>
          </a:xfrm>
          <a:prstGeom prst="rect">
            <a:avLst/>
          </a:prstGeom>
          <a:noFill/>
        </p:spPr>
        <p:txBody>
          <a:bodyPr wrap="none" rtlCol="0">
            <a:spAutoFit/>
          </a:bodyPr>
          <a:lstStyle/>
          <a:p>
            <a:r>
              <a:rPr lang="en-US" sz="2800" dirty="0" smtClean="0">
                <a:latin typeface="Arial"/>
                <a:cs typeface="Arial"/>
              </a:rPr>
              <a:t>The greatest pollution event</a:t>
            </a:r>
            <a:endParaRPr lang="en-US" sz="2800" dirty="0">
              <a:latin typeface="Arial"/>
              <a:cs typeface="Arial"/>
            </a:endParaRPr>
          </a:p>
        </p:txBody>
      </p:sp>
      <p:sp>
        <p:nvSpPr>
          <p:cNvPr id="11" name="TextBox 10"/>
          <p:cNvSpPr txBox="1"/>
          <p:nvPr/>
        </p:nvSpPr>
        <p:spPr>
          <a:xfrm>
            <a:off x="7069848" y="2990527"/>
            <a:ext cx="900345" cy="276999"/>
          </a:xfrm>
          <a:prstGeom prst="rect">
            <a:avLst/>
          </a:prstGeom>
          <a:solidFill>
            <a:srgbClr val="FF6600">
              <a:alpha val="59000"/>
            </a:srgbClr>
          </a:solidFill>
        </p:spPr>
        <p:txBody>
          <a:bodyPr wrap="square" rtlCol="0">
            <a:spAutoFit/>
          </a:bodyPr>
          <a:lstStyle/>
          <a:p>
            <a:r>
              <a:rPr lang="en-US" sz="1200" b="1" dirty="0" smtClean="0">
                <a:latin typeface="Arial"/>
                <a:cs typeface="Arial"/>
              </a:rPr>
              <a:t>Archaea</a:t>
            </a:r>
            <a:endParaRPr lang="en-US" sz="1200" b="1" dirty="0">
              <a:latin typeface="Arial"/>
              <a:cs typeface="Arial"/>
            </a:endParaRPr>
          </a:p>
        </p:txBody>
      </p:sp>
    </p:spTree>
    <p:extLst>
      <p:ext uri="{BB962C8B-B14F-4D97-AF65-F5344CB8AC3E}">
        <p14:creationId xmlns:p14="http://schemas.microsoft.com/office/powerpoint/2010/main" val="27816055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01_06Figure-L"/>
          <p:cNvPicPr>
            <a:picLocks noChangeAspect="1" noChangeArrowheads="1"/>
          </p:cNvPicPr>
          <p:nvPr/>
        </p:nvPicPr>
        <p:blipFill>
          <a:blip r:embed="rId3">
            <a:extLst>
              <a:ext uri="{28A0092B-C50C-407E-A947-70E740481C1C}">
                <a14:useLocalDpi xmlns:a14="http://schemas.microsoft.com/office/drawing/2010/main" val="0"/>
              </a:ext>
            </a:extLst>
          </a:blip>
          <a:srcRect b="2499"/>
          <a:stretch>
            <a:fillRect/>
          </a:stretch>
        </p:blipFill>
        <p:spPr bwMode="auto">
          <a:xfrm>
            <a:off x="1827700" y="833800"/>
            <a:ext cx="5730098" cy="5151807"/>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2"/>
          <p:cNvSpPr txBox="1">
            <a:spLocks noChangeArrowheads="1"/>
          </p:cNvSpPr>
          <p:nvPr/>
        </p:nvSpPr>
        <p:spPr bwMode="auto">
          <a:xfrm>
            <a:off x="0" y="6553200"/>
            <a:ext cx="3335338" cy="304800"/>
          </a:xfrm>
          <a:prstGeom prst="rect">
            <a:avLst/>
          </a:prstGeom>
          <a:noFill/>
          <a:ln w="9525">
            <a:noFill/>
            <a:miter lim="800000"/>
            <a:headEnd/>
            <a:tailEnd/>
          </a:ln>
        </p:spPr>
        <p:txBody>
          <a:bodyPr wrap="none">
            <a:prstTxWarp prst="textNoShape">
              <a:avLst/>
            </a:prstTxWarp>
            <a:spAutoFit/>
          </a:bodyPr>
          <a:lstStyle/>
          <a:p>
            <a:r>
              <a:rPr lang="en-US" sz="1400" dirty="0">
                <a:ea typeface="Arial" pitchFamily="-72" charset="0"/>
                <a:cs typeface="Arial" pitchFamily="-72" charset="0"/>
              </a:rPr>
              <a:t>From: </a:t>
            </a:r>
            <a:r>
              <a:rPr lang="en-US" sz="1400" i="1" dirty="0">
                <a:ea typeface="Arial" pitchFamily="-72" charset="0"/>
                <a:cs typeface="Arial" pitchFamily="-72" charset="0"/>
              </a:rPr>
              <a:t>Brock: Biology of Microorganisms</a:t>
            </a:r>
          </a:p>
        </p:txBody>
      </p:sp>
      <p:sp>
        <p:nvSpPr>
          <p:cNvPr id="7" name="Block Arc 6"/>
          <p:cNvSpPr/>
          <p:nvPr/>
        </p:nvSpPr>
        <p:spPr>
          <a:xfrm rot="17899052">
            <a:off x="1034126" y="56042"/>
            <a:ext cx="6933637" cy="7043223"/>
          </a:xfrm>
          <a:prstGeom prst="blockArc">
            <a:avLst>
              <a:gd name="adj1" fmla="val 8524973"/>
              <a:gd name="adj2" fmla="val 21585617"/>
              <a:gd name="adj3" fmla="val 4975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7069848" y="2990527"/>
            <a:ext cx="900345" cy="276999"/>
          </a:xfrm>
          <a:prstGeom prst="rect">
            <a:avLst/>
          </a:prstGeom>
          <a:solidFill>
            <a:srgbClr val="FF6600">
              <a:alpha val="59000"/>
            </a:srgbClr>
          </a:solidFill>
        </p:spPr>
        <p:txBody>
          <a:bodyPr wrap="square" rtlCol="0">
            <a:spAutoFit/>
          </a:bodyPr>
          <a:lstStyle/>
          <a:p>
            <a:r>
              <a:rPr lang="en-US" sz="1200" b="1" dirty="0" smtClean="0">
                <a:latin typeface="Arial"/>
                <a:cs typeface="Arial"/>
              </a:rPr>
              <a:t>Archaea</a:t>
            </a:r>
            <a:endParaRPr lang="en-US" sz="1200" b="1" dirty="0">
              <a:latin typeface="Arial"/>
              <a:cs typeface="Arial"/>
            </a:endParaRPr>
          </a:p>
        </p:txBody>
      </p:sp>
    </p:spTree>
    <p:extLst>
      <p:ext uri="{BB962C8B-B14F-4D97-AF65-F5344CB8AC3E}">
        <p14:creationId xmlns:p14="http://schemas.microsoft.com/office/powerpoint/2010/main" val="83768027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2582</TotalTime>
  <Words>1016</Words>
  <Application>Microsoft Macintosh PowerPoint</Application>
  <PresentationFormat>On-screen Show (4:3)</PresentationFormat>
  <Paragraphs>174</Paragraphs>
  <Slides>33</Slides>
  <Notes>18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Lucida Grande</vt:lpstr>
      <vt:lpstr>ＭＳ Ｐゴシック</vt:lpstr>
      <vt:lpstr>Palatino</vt:lpstr>
      <vt:lpstr>Symbol</vt:lpstr>
      <vt:lpstr>Times New Roman</vt:lpstr>
      <vt:lpstr>Times New Roman Italic</vt:lpstr>
      <vt:lpstr>Default Theme</vt:lpstr>
      <vt:lpstr>PowerPoint Presentation</vt:lpstr>
      <vt:lpstr> Earth is a microbial world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Molecular fossils</vt:lpstr>
      <vt:lpstr>PowerPoint Presentation</vt:lpstr>
      <vt:lpstr>PowerPoint Presentation</vt:lpstr>
      <vt:lpstr>PowerPoint Presentation</vt:lpstr>
      <vt:lpstr>Microbial Cell</vt:lpstr>
      <vt:lpstr>PowerPoint Presentation</vt:lpstr>
      <vt:lpstr>Metabolism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Microbial Cell</vt:lpstr>
      <vt:lpstr>PowerPoint Presentation</vt:lpstr>
      <vt:lpstr>PowerPoint Presentation</vt:lpstr>
      <vt:lpstr>Evolutionary Mode Of The Progenote</vt:lpstr>
      <vt:lpstr>PowerPoint Presentation</vt:lpstr>
      <vt:lpstr>PowerPoint Presentation</vt:lpstr>
    </vt:vector>
  </TitlesOfParts>
  <Company>University of Illinois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Whitaker</dc:creator>
  <cp:lastModifiedBy>Whitaker, Rachel</cp:lastModifiedBy>
  <cp:revision>68</cp:revision>
  <dcterms:created xsi:type="dcterms:W3CDTF">2015-12-07T15:19:46Z</dcterms:created>
  <dcterms:modified xsi:type="dcterms:W3CDTF">2016-04-11T20:39:29Z</dcterms:modified>
</cp:coreProperties>
</file>