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39"/>
  </p:notesMasterIdLst>
  <p:handoutMasterIdLst>
    <p:handoutMasterId r:id="rId40"/>
  </p:handoutMasterIdLst>
  <p:sldIdLst>
    <p:sldId id="257" r:id="rId2"/>
    <p:sldId id="314" r:id="rId3"/>
    <p:sldId id="299" r:id="rId4"/>
    <p:sldId id="276" r:id="rId5"/>
    <p:sldId id="300" r:id="rId6"/>
    <p:sldId id="310" r:id="rId7"/>
    <p:sldId id="331" r:id="rId8"/>
    <p:sldId id="328" r:id="rId9"/>
    <p:sldId id="329" r:id="rId10"/>
    <p:sldId id="330" r:id="rId11"/>
    <p:sldId id="332" r:id="rId12"/>
    <p:sldId id="309" r:id="rId13"/>
    <p:sldId id="315" r:id="rId14"/>
    <p:sldId id="292" r:id="rId15"/>
    <p:sldId id="288" r:id="rId16"/>
    <p:sldId id="289" r:id="rId17"/>
    <p:sldId id="290" r:id="rId18"/>
    <p:sldId id="293" r:id="rId19"/>
    <p:sldId id="294" r:id="rId20"/>
    <p:sldId id="324" r:id="rId21"/>
    <p:sldId id="298" r:id="rId22"/>
    <p:sldId id="295" r:id="rId23"/>
    <p:sldId id="312" r:id="rId24"/>
    <p:sldId id="311" r:id="rId25"/>
    <p:sldId id="318" r:id="rId26"/>
    <p:sldId id="325" r:id="rId27"/>
    <p:sldId id="327" r:id="rId28"/>
    <p:sldId id="326" r:id="rId29"/>
    <p:sldId id="308" r:id="rId30"/>
    <p:sldId id="275" r:id="rId31"/>
    <p:sldId id="274" r:id="rId32"/>
    <p:sldId id="268" r:id="rId33"/>
    <p:sldId id="273" r:id="rId34"/>
    <p:sldId id="267" r:id="rId35"/>
    <p:sldId id="333" r:id="rId36"/>
    <p:sldId id="317" r:id="rId37"/>
    <p:sldId id="32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Dalen" initials="JD"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irmingtl\Desktop\TLI%20%20%20%20%20Working%20Files\2014%20Judicial%20College%20PowerPoint%20(Jim%20Moody)\Missouri%20Pop%20Pyramid%2000-30.xls"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irmingtl\Desktop\TLI%20%20%20%20%20Working%20Files\2014%20Judicial%20College%20PowerPoint%20(Jim%20Moody)\Missouri%20Pop%20Pyramid%2000-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3">
                    <a:lumMod val="75000"/>
                  </a:schemeClr>
                </a:solidFill>
              </a:defRPr>
            </a:pPr>
            <a:r>
              <a:rPr lang="en-US" dirty="0">
                <a:solidFill>
                  <a:schemeClr val="accent3">
                    <a:lumMod val="75000"/>
                  </a:schemeClr>
                </a:solidFill>
              </a:rPr>
              <a:t>Fund Percentage</a:t>
            </a:r>
          </a:p>
        </c:rich>
      </c:tx>
      <c:layout>
        <c:manualLayout>
          <c:xMode val="edge"/>
          <c:yMode val="edge"/>
          <c:x val="0.35720214582015503"/>
          <c:y val="0"/>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
          <c:y val="5.7938196202700999E-2"/>
          <c:w val="0.98872342505411903"/>
          <c:h val="0.77249308146474904"/>
        </c:manualLayout>
      </c:layout>
      <c:pie3DChart>
        <c:varyColors val="1"/>
        <c:ser>
          <c:idx val="0"/>
          <c:order val="0"/>
          <c:tx>
            <c:strRef>
              <c:f>Sheet1!$B$1</c:f>
              <c:strCache>
                <c:ptCount val="1"/>
                <c:pt idx="0">
                  <c:v>Fund Percentage</c:v>
                </c:pt>
              </c:strCache>
            </c:strRef>
          </c:tx>
          <c:explosion val="20"/>
          <c:dPt>
            <c:idx val="0"/>
            <c:bubble3D val="0"/>
            <c:explosion val="8"/>
          </c:dPt>
          <c:dPt>
            <c:idx val="1"/>
            <c:bubble3D val="0"/>
            <c:explosion val="13"/>
          </c:dPt>
          <c:dPt>
            <c:idx val="2"/>
            <c:bubble3D val="0"/>
            <c:explosion val="7"/>
          </c:dPt>
          <c:dLbls>
            <c:dLbl>
              <c:idx val="0"/>
              <c:layout>
                <c:manualLayout>
                  <c:x val="-0.11591639987354101"/>
                  <c:y val="0.11358580857202499"/>
                </c:manualLayout>
              </c:layout>
              <c:spPr/>
              <c:txPr>
                <a:bodyPr/>
                <a:lstStyle/>
                <a:p>
                  <a:pPr>
                    <a:defRPr sz="2400"/>
                  </a:pPr>
                  <a:endParaRPr lang="en-US"/>
                </a:p>
              </c:txPr>
              <c:showLegendKey val="0"/>
              <c:showVal val="1"/>
              <c:showCatName val="0"/>
              <c:showSerName val="0"/>
              <c:showPercent val="0"/>
              <c:showBubbleSize val="0"/>
            </c:dLbl>
            <c:dLbl>
              <c:idx val="1"/>
              <c:layout>
                <c:manualLayout>
                  <c:x val="1.1648190760794999E-2"/>
                  <c:y val="-0.18947804535989801"/>
                </c:manualLayout>
              </c:layout>
              <c:spPr/>
              <c:txPr>
                <a:bodyPr/>
                <a:lstStyle/>
                <a:p>
                  <a:pPr>
                    <a:defRPr sz="2400"/>
                  </a:pPr>
                  <a:endParaRPr lang="en-US"/>
                </a:p>
              </c:txPr>
              <c:showLegendKey val="0"/>
              <c:showVal val="1"/>
              <c:showCatName val="0"/>
              <c:showSerName val="0"/>
              <c:showPercent val="0"/>
              <c:showBubbleSize val="0"/>
            </c:dLbl>
            <c:dLbl>
              <c:idx val="2"/>
              <c:layout>
                <c:manualLayout>
                  <c:x val="0.122712317870318"/>
                  <c:y val="0.12124528281687399"/>
                </c:manualLayout>
              </c:layout>
              <c:spPr/>
              <c:txPr>
                <a:bodyPr/>
                <a:lstStyle/>
                <a:p>
                  <a:pPr>
                    <a:defRPr sz="2400"/>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Sheet1!$A$2:$A$4</c:f>
              <c:strCache>
                <c:ptCount val="3"/>
                <c:pt idx="0">
                  <c:v>General Revenue</c:v>
                </c:pt>
                <c:pt idx="1">
                  <c:v>Federal Funds</c:v>
                </c:pt>
                <c:pt idx="2">
                  <c:v>Other Funds</c:v>
                </c:pt>
              </c:strCache>
            </c:strRef>
          </c:cat>
          <c:val>
            <c:numRef>
              <c:f>Sheet1!$B$2:$B$4</c:f>
              <c:numCache>
                <c:formatCode>0.0%</c:formatCode>
                <c:ptCount val="3"/>
                <c:pt idx="0">
                  <c:v>0.32200000000000001</c:v>
                </c:pt>
                <c:pt idx="1">
                  <c:v>0.36499999999999999</c:v>
                </c:pt>
                <c:pt idx="2">
                  <c:v>0.313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1405145560720695"/>
          <c:y val="0.43367552203493298"/>
          <c:w val="0.27331261173037402"/>
          <c:h val="0.36900474796190902"/>
        </c:manualLayout>
      </c:layout>
      <c:overlay val="1"/>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3.2558176505923499E-2"/>
          <c:y val="2.6058673367953099E-2"/>
          <c:w val="0.83953583704559998"/>
          <c:h val="0.85342155280046395"/>
        </c:manualLayout>
      </c:layout>
      <c:barChart>
        <c:barDir val="bar"/>
        <c:grouping val="clustered"/>
        <c:varyColors val="0"/>
        <c:ser>
          <c:idx val="0"/>
          <c:order val="0"/>
          <c:tx>
            <c:v>Male</c:v>
          </c:tx>
          <c:invertIfNegative val="0"/>
          <c:cat>
            <c:strRef>
              <c:f>'2000 Print'!$B$27:$B$44</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c:v>
                </c:pt>
              </c:strCache>
            </c:strRef>
          </c:cat>
          <c:val>
            <c:numRef>
              <c:f>'2000 Print'!$O$27:$O$44</c:f>
              <c:numCache>
                <c:formatCode>0.0</c:formatCode>
                <c:ptCount val="18"/>
                <c:pt idx="0">
                  <c:v>-3.3814647844340771</c:v>
                </c:pt>
                <c:pt idx="1">
                  <c:v>-3.6456925320283231</c:v>
                </c:pt>
                <c:pt idx="2">
                  <c:v>-3.7769308878627661</c:v>
                </c:pt>
                <c:pt idx="3">
                  <c:v>-3.7674967351220472</c:v>
                </c:pt>
                <c:pt idx="4">
                  <c:v>-3.3024358875170261</c:v>
                </c:pt>
                <c:pt idx="5">
                  <c:v>-3.2246934659737092</c:v>
                </c:pt>
                <c:pt idx="6">
                  <c:v>-3.3543415953045082</c:v>
                </c:pt>
                <c:pt idx="7">
                  <c:v>-3.9355247131025912</c:v>
                </c:pt>
                <c:pt idx="8">
                  <c:v>-3.9252329101127148</c:v>
                </c:pt>
                <c:pt idx="9">
                  <c:v>-3.4625127329793508</c:v>
                </c:pt>
                <c:pt idx="10">
                  <c:v>-3.015587614601281</c:v>
                </c:pt>
                <c:pt idx="11">
                  <c:v>-2.4028322470061312</c:v>
                </c:pt>
                <c:pt idx="12">
                  <c:v>-1.94493635252427</c:v>
                </c:pt>
                <c:pt idx="13">
                  <c:v>-1.6956996165767351</c:v>
                </c:pt>
                <c:pt idx="14">
                  <c:v>-1.4868439131936451</c:v>
                </c:pt>
                <c:pt idx="15">
                  <c:v>-1.14648183827325</c:v>
                </c:pt>
                <c:pt idx="16">
                  <c:v>-0.67979502873753705</c:v>
                </c:pt>
                <c:pt idx="17">
                  <c:v>-0.48140980547956302</c:v>
                </c:pt>
              </c:numCache>
            </c:numRef>
          </c:val>
        </c:ser>
        <c:ser>
          <c:idx val="1"/>
          <c:order val="1"/>
          <c:tx>
            <c:v>Female</c:v>
          </c:tx>
          <c:invertIfNegative val="0"/>
          <c:val>
            <c:numRef>
              <c:f>'2000 Print'!$P$27:$P$44</c:f>
              <c:numCache>
                <c:formatCode>0.0</c:formatCode>
                <c:ptCount val="18"/>
                <c:pt idx="0">
                  <c:v>3.2277667126998528</c:v>
                </c:pt>
                <c:pt idx="1">
                  <c:v>3.4817383927312711</c:v>
                </c:pt>
                <c:pt idx="2">
                  <c:v>3.5859965011443382</c:v>
                </c:pt>
                <c:pt idx="3">
                  <c:v>3.6175151478008329</c:v>
                </c:pt>
                <c:pt idx="4">
                  <c:v>3.3021857395276881</c:v>
                </c:pt>
                <c:pt idx="5">
                  <c:v>3.252299083368428</c:v>
                </c:pt>
                <c:pt idx="6">
                  <c:v>3.3766762372096171</c:v>
                </c:pt>
                <c:pt idx="7">
                  <c:v>3.9900569747781121</c:v>
                </c:pt>
                <c:pt idx="8">
                  <c:v>4.0174839150375874</c:v>
                </c:pt>
                <c:pt idx="9">
                  <c:v>3.6082596721953539</c:v>
                </c:pt>
                <c:pt idx="10">
                  <c:v>3.183454783160109</c:v>
                </c:pt>
                <c:pt idx="11">
                  <c:v>2.584046597567454</c:v>
                </c:pt>
                <c:pt idx="12">
                  <c:v>2.1352811046964031</c:v>
                </c:pt>
                <c:pt idx="13">
                  <c:v>1.974078593282061</c:v>
                </c:pt>
                <c:pt idx="14">
                  <c:v>1.8699634265771881</c:v>
                </c:pt>
                <c:pt idx="15">
                  <c:v>1.6625550079895479</c:v>
                </c:pt>
                <c:pt idx="16">
                  <c:v>1.2208829973875619</c:v>
                </c:pt>
                <c:pt idx="17">
                  <c:v>1.279846452017058</c:v>
                </c:pt>
              </c:numCache>
            </c:numRef>
          </c:val>
        </c:ser>
        <c:dLbls>
          <c:showLegendKey val="0"/>
          <c:showVal val="0"/>
          <c:showCatName val="0"/>
          <c:showSerName val="0"/>
          <c:showPercent val="0"/>
          <c:showBubbleSize val="0"/>
        </c:dLbls>
        <c:gapWidth val="20"/>
        <c:overlap val="100"/>
        <c:axId val="88454272"/>
        <c:axId val="88455808"/>
      </c:barChart>
      <c:catAx>
        <c:axId val="88454272"/>
        <c:scaling>
          <c:orientation val="minMax"/>
        </c:scaling>
        <c:delete val="0"/>
        <c:axPos val="l"/>
        <c:numFmt formatCode="General" sourceLinked="1"/>
        <c:majorTickMark val="none"/>
        <c:minorTickMark val="none"/>
        <c:tickLblPos val="high"/>
        <c:txPr>
          <a:bodyPr rot="0" vert="horz"/>
          <a:lstStyle/>
          <a:p>
            <a:pPr>
              <a:defRPr/>
            </a:pPr>
            <a:endParaRPr lang="en-US"/>
          </a:p>
        </c:txPr>
        <c:crossAx val="88455808"/>
        <c:crosses val="autoZero"/>
        <c:auto val="1"/>
        <c:lblAlgn val="ctr"/>
        <c:lblOffset val="100"/>
        <c:tickLblSkip val="1"/>
        <c:tickMarkSkip val="1"/>
        <c:noMultiLvlLbl val="0"/>
      </c:catAx>
      <c:valAx>
        <c:axId val="88455808"/>
        <c:scaling>
          <c:orientation val="minMax"/>
          <c:max val="6"/>
          <c:min val="-6"/>
        </c:scaling>
        <c:delete val="0"/>
        <c:axPos val="b"/>
        <c:majorGridlines/>
        <c:numFmt formatCode="0;[Red]0" sourceLinked="0"/>
        <c:majorTickMark val="out"/>
        <c:minorTickMark val="none"/>
        <c:tickLblPos val="nextTo"/>
        <c:txPr>
          <a:bodyPr rot="0" vert="horz"/>
          <a:lstStyle/>
          <a:p>
            <a:pPr>
              <a:defRPr/>
            </a:pPr>
            <a:endParaRPr lang="en-US"/>
          </a:p>
        </c:txPr>
        <c:crossAx val="88454272"/>
        <c:crosses val="autoZero"/>
        <c:crossBetween val="between"/>
        <c:majorUnit val="1"/>
        <c:minorUnit val="0.5"/>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3.2558176505923499E-2"/>
          <c:y val="2.6058673367953099E-2"/>
          <c:w val="0.83953583704559998"/>
          <c:h val="0.85342155280046395"/>
        </c:manualLayout>
      </c:layout>
      <c:barChart>
        <c:barDir val="bar"/>
        <c:grouping val="clustered"/>
        <c:varyColors val="0"/>
        <c:ser>
          <c:idx val="0"/>
          <c:order val="0"/>
          <c:tx>
            <c:v>Male</c:v>
          </c:tx>
          <c:invertIfNegative val="0"/>
          <c:cat>
            <c:strRef>
              <c:f>'2030 Print'!$B$27:$B$44</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c:v>
                </c:pt>
              </c:strCache>
            </c:strRef>
          </c:cat>
          <c:val>
            <c:numRef>
              <c:f>'2030 Print'!$O$27:$O$44</c:f>
              <c:numCache>
                <c:formatCode>0.0</c:formatCode>
                <c:ptCount val="18"/>
                <c:pt idx="0">
                  <c:v>-3.1657556617530012</c:v>
                </c:pt>
                <c:pt idx="1">
                  <c:v>-3.2398949303384348</c:v>
                </c:pt>
                <c:pt idx="2">
                  <c:v>-3.2435707677253198</c:v>
                </c:pt>
                <c:pt idx="3">
                  <c:v>-3.241895890206294</c:v>
                </c:pt>
                <c:pt idx="4">
                  <c:v>-3.2727403160212241</c:v>
                </c:pt>
                <c:pt idx="5">
                  <c:v>-3.1088691138060001</c:v>
                </c:pt>
                <c:pt idx="6">
                  <c:v>-3.136660223081817</c:v>
                </c:pt>
                <c:pt idx="7">
                  <c:v>-3.3197554619534522</c:v>
                </c:pt>
                <c:pt idx="8">
                  <c:v>-3.4190030713992861</c:v>
                </c:pt>
                <c:pt idx="9">
                  <c:v>-3.2415105201576702</c:v>
                </c:pt>
                <c:pt idx="10">
                  <c:v>-2.6048940217544359</c:v>
                </c:pt>
                <c:pt idx="11">
                  <c:v>-2.6536433329054741</c:v>
                </c:pt>
                <c:pt idx="12">
                  <c:v>-2.586485190970127</c:v>
                </c:pt>
                <c:pt idx="13">
                  <c:v>-2.8646482564525031</c:v>
                </c:pt>
                <c:pt idx="14">
                  <c:v>-2.56515644097124</c:v>
                </c:pt>
                <c:pt idx="15">
                  <c:v>-1.920298952297413</c:v>
                </c:pt>
                <c:pt idx="16">
                  <c:v>-1.3014094761309201</c:v>
                </c:pt>
                <c:pt idx="17">
                  <c:v>-0.95552503556520896</c:v>
                </c:pt>
              </c:numCache>
            </c:numRef>
          </c:val>
        </c:ser>
        <c:ser>
          <c:idx val="1"/>
          <c:order val="1"/>
          <c:tx>
            <c:v>Female</c:v>
          </c:tx>
          <c:invertIfNegative val="0"/>
          <c:val>
            <c:numRef>
              <c:f>'2030 Print'!$P$27:$P$44</c:f>
              <c:numCache>
                <c:formatCode>0.0</c:formatCode>
                <c:ptCount val="18"/>
                <c:pt idx="0">
                  <c:v>3.007116599044104</c:v>
                </c:pt>
                <c:pt idx="1">
                  <c:v>3.0783063045650638</c:v>
                </c:pt>
                <c:pt idx="2">
                  <c:v>3.082663950499513</c:v>
                </c:pt>
                <c:pt idx="3">
                  <c:v>3.104126097822927</c:v>
                </c:pt>
                <c:pt idx="4">
                  <c:v>3.1203709275649572</c:v>
                </c:pt>
                <c:pt idx="5">
                  <c:v>2.9664155931393461</c:v>
                </c:pt>
                <c:pt idx="6">
                  <c:v>2.9749233780589859</c:v>
                </c:pt>
                <c:pt idx="7">
                  <c:v>3.1493329689116059</c:v>
                </c:pt>
                <c:pt idx="8">
                  <c:v>3.2278743492063309</c:v>
                </c:pt>
                <c:pt idx="9">
                  <c:v>3.099753629963526</c:v>
                </c:pt>
                <c:pt idx="10">
                  <c:v>2.621138851496466</c:v>
                </c:pt>
                <c:pt idx="11">
                  <c:v>2.7048086178228901</c:v>
                </c:pt>
                <c:pt idx="12">
                  <c:v>2.6663457225851448</c:v>
                </c:pt>
                <c:pt idx="13">
                  <c:v>2.9973193066540662</c:v>
                </c:pt>
                <c:pt idx="14">
                  <c:v>2.7747681035732361</c:v>
                </c:pt>
                <c:pt idx="15">
                  <c:v>2.229602882093662</c:v>
                </c:pt>
                <c:pt idx="16">
                  <c:v>1.6973179133931211</c:v>
                </c:pt>
                <c:pt idx="17">
                  <c:v>1.6560981401152139</c:v>
                </c:pt>
              </c:numCache>
            </c:numRef>
          </c:val>
        </c:ser>
        <c:dLbls>
          <c:showLegendKey val="0"/>
          <c:showVal val="0"/>
          <c:showCatName val="0"/>
          <c:showSerName val="0"/>
          <c:showPercent val="0"/>
          <c:showBubbleSize val="0"/>
        </c:dLbls>
        <c:gapWidth val="20"/>
        <c:overlap val="100"/>
        <c:axId val="88822912"/>
        <c:axId val="88824448"/>
      </c:barChart>
      <c:catAx>
        <c:axId val="88822912"/>
        <c:scaling>
          <c:orientation val="minMax"/>
        </c:scaling>
        <c:delete val="0"/>
        <c:axPos val="l"/>
        <c:numFmt formatCode="General" sourceLinked="1"/>
        <c:majorTickMark val="none"/>
        <c:minorTickMark val="none"/>
        <c:tickLblPos val="high"/>
        <c:txPr>
          <a:bodyPr rot="0" vert="horz"/>
          <a:lstStyle/>
          <a:p>
            <a:pPr>
              <a:defRPr/>
            </a:pPr>
            <a:endParaRPr lang="en-US"/>
          </a:p>
        </c:txPr>
        <c:crossAx val="88824448"/>
        <c:crosses val="autoZero"/>
        <c:auto val="1"/>
        <c:lblAlgn val="ctr"/>
        <c:lblOffset val="100"/>
        <c:tickLblSkip val="1"/>
        <c:tickMarkSkip val="1"/>
        <c:noMultiLvlLbl val="0"/>
      </c:catAx>
      <c:valAx>
        <c:axId val="88824448"/>
        <c:scaling>
          <c:orientation val="minMax"/>
          <c:max val="6"/>
          <c:min val="-6"/>
        </c:scaling>
        <c:delete val="0"/>
        <c:axPos val="b"/>
        <c:majorGridlines/>
        <c:numFmt formatCode="0;[Red]0" sourceLinked="0"/>
        <c:majorTickMark val="out"/>
        <c:minorTickMark val="none"/>
        <c:tickLblPos val="nextTo"/>
        <c:txPr>
          <a:bodyPr rot="0" vert="horz"/>
          <a:lstStyle/>
          <a:p>
            <a:pPr>
              <a:defRPr/>
            </a:pPr>
            <a:endParaRPr lang="en-US"/>
          </a:p>
        </c:txPr>
        <c:crossAx val="88822912"/>
        <c:crosses val="autoZero"/>
        <c:crossBetween val="between"/>
        <c:majorUnit val="1"/>
        <c:minorUnit val="0.5"/>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3344300982550102E-2"/>
          <c:y val="5.39879951589472E-2"/>
          <c:w val="0.59991241008418605"/>
          <c:h val="0.84097650292568105"/>
        </c:manualLayout>
      </c:layout>
      <c:barChart>
        <c:barDir val="col"/>
        <c:grouping val="percentStacked"/>
        <c:varyColors val="0"/>
        <c:ser>
          <c:idx val="0"/>
          <c:order val="0"/>
          <c:tx>
            <c:strRef>
              <c:f>Sheet1!$B$1</c:f>
              <c:strCache>
                <c:ptCount val="1"/>
                <c:pt idx="0">
                  <c:v>Children (540,824)</c:v>
                </c:pt>
              </c:strCache>
            </c:strRef>
          </c:tx>
          <c:invertIfNegative val="0"/>
          <c:cat>
            <c:strRef>
              <c:f>Sheet1!$A$2:$A$3</c:f>
              <c:strCache>
                <c:ptCount val="2"/>
                <c:pt idx="0">
                  <c:v>Percent of Enrollees (893,976* Average Monthly Enrollees)</c:v>
                </c:pt>
                <c:pt idx="1">
                  <c:v>Percent of Expenditures ($7,004.8 M)</c:v>
                </c:pt>
              </c:strCache>
            </c:strRef>
          </c:cat>
          <c:val>
            <c:numRef>
              <c:f>Sheet1!$B$2:$B$3</c:f>
              <c:numCache>
                <c:formatCode>0.0%</c:formatCode>
                <c:ptCount val="2"/>
                <c:pt idx="0">
                  <c:v>0.60499999999999998</c:v>
                </c:pt>
                <c:pt idx="1">
                  <c:v>0.252</c:v>
                </c:pt>
              </c:numCache>
            </c:numRef>
          </c:val>
        </c:ser>
        <c:ser>
          <c:idx val="1"/>
          <c:order val="1"/>
          <c:tx>
            <c:strRef>
              <c:f>Sheet1!$C$1</c:f>
              <c:strCache>
                <c:ptCount val="1"/>
                <c:pt idx="0">
                  <c:v>Pregnant Women &amp; Custodial Parents (108,325)</c:v>
                </c:pt>
              </c:strCache>
            </c:strRef>
          </c:tx>
          <c:invertIfNegative val="0"/>
          <c:cat>
            <c:strRef>
              <c:f>Sheet1!$A$2:$A$3</c:f>
              <c:strCache>
                <c:ptCount val="2"/>
                <c:pt idx="0">
                  <c:v>Percent of Enrollees (893,976* Average Monthly Enrollees)</c:v>
                </c:pt>
                <c:pt idx="1">
                  <c:v>Percent of Expenditures ($7,004.8 M)</c:v>
                </c:pt>
              </c:strCache>
            </c:strRef>
          </c:cat>
          <c:val>
            <c:numRef>
              <c:f>Sheet1!$C$2:$C$3</c:f>
              <c:numCache>
                <c:formatCode>0.0%</c:formatCode>
                <c:ptCount val="2"/>
                <c:pt idx="0">
                  <c:v>0.121</c:v>
                </c:pt>
                <c:pt idx="1">
                  <c:v>8.8999999999999996E-2</c:v>
                </c:pt>
              </c:numCache>
            </c:numRef>
          </c:val>
        </c:ser>
        <c:ser>
          <c:idx val="2"/>
          <c:order val="2"/>
          <c:tx>
            <c:strRef>
              <c:f>Sheet1!$D$1</c:f>
              <c:strCache>
                <c:ptCount val="1"/>
                <c:pt idx="0">
                  <c:v>Seniors (77,460)</c:v>
                </c:pt>
              </c:strCache>
            </c:strRef>
          </c:tx>
          <c:invertIfNegative val="0"/>
          <c:cat>
            <c:strRef>
              <c:f>Sheet1!$A$2:$A$3</c:f>
              <c:strCache>
                <c:ptCount val="2"/>
                <c:pt idx="0">
                  <c:v>Percent of Enrollees (893,976* Average Monthly Enrollees)</c:v>
                </c:pt>
                <c:pt idx="1">
                  <c:v>Percent of Expenditures ($7,004.8 M)</c:v>
                </c:pt>
              </c:strCache>
            </c:strRef>
          </c:cat>
          <c:val>
            <c:numRef>
              <c:f>Sheet1!$D$2:$D$3</c:f>
              <c:numCache>
                <c:formatCode>0.0%</c:formatCode>
                <c:ptCount val="2"/>
                <c:pt idx="0">
                  <c:v>8.6999999999999994E-2</c:v>
                </c:pt>
                <c:pt idx="1">
                  <c:v>0.17399999999999999</c:v>
                </c:pt>
              </c:numCache>
            </c:numRef>
          </c:val>
        </c:ser>
        <c:ser>
          <c:idx val="3"/>
          <c:order val="3"/>
          <c:tx>
            <c:strRef>
              <c:f>Sheet1!$E$1</c:f>
              <c:strCache>
                <c:ptCount val="1"/>
                <c:pt idx="0">
                  <c:v>Persons With Disabilities (167,367)</c:v>
                </c:pt>
              </c:strCache>
            </c:strRef>
          </c:tx>
          <c:invertIfNegative val="0"/>
          <c:cat>
            <c:strRef>
              <c:f>Sheet1!$A$2:$A$3</c:f>
              <c:strCache>
                <c:ptCount val="2"/>
                <c:pt idx="0">
                  <c:v>Percent of Enrollees (893,976* Average Monthly Enrollees)</c:v>
                </c:pt>
                <c:pt idx="1">
                  <c:v>Percent of Expenditures ($7,004.8 M)</c:v>
                </c:pt>
              </c:strCache>
            </c:strRef>
          </c:cat>
          <c:val>
            <c:numRef>
              <c:f>Sheet1!$E$2:$E$3</c:f>
              <c:numCache>
                <c:formatCode>0.0%</c:formatCode>
                <c:ptCount val="2"/>
                <c:pt idx="0">
                  <c:v>0.187</c:v>
                </c:pt>
                <c:pt idx="1">
                  <c:v>0.48499999999999999</c:v>
                </c:pt>
              </c:numCache>
            </c:numRef>
          </c:val>
        </c:ser>
        <c:dLbls>
          <c:showLegendKey val="0"/>
          <c:showVal val="1"/>
          <c:showCatName val="0"/>
          <c:showSerName val="0"/>
          <c:showPercent val="0"/>
          <c:showBubbleSize val="0"/>
        </c:dLbls>
        <c:gapWidth val="75"/>
        <c:overlap val="100"/>
        <c:axId val="89055616"/>
        <c:axId val="89057152"/>
      </c:barChart>
      <c:catAx>
        <c:axId val="89055616"/>
        <c:scaling>
          <c:orientation val="minMax"/>
        </c:scaling>
        <c:delete val="0"/>
        <c:axPos val="b"/>
        <c:majorTickMark val="none"/>
        <c:minorTickMark val="none"/>
        <c:tickLblPos val="nextTo"/>
        <c:txPr>
          <a:bodyPr/>
          <a:lstStyle/>
          <a:p>
            <a:pPr>
              <a:defRPr sz="1100" b="1" baseline="0">
                <a:solidFill>
                  <a:schemeClr val="accent3">
                    <a:lumMod val="75000"/>
                  </a:schemeClr>
                </a:solidFill>
              </a:defRPr>
            </a:pPr>
            <a:endParaRPr lang="en-US"/>
          </a:p>
        </c:txPr>
        <c:crossAx val="89057152"/>
        <c:crosses val="autoZero"/>
        <c:auto val="1"/>
        <c:lblAlgn val="ctr"/>
        <c:lblOffset val="100"/>
        <c:noMultiLvlLbl val="0"/>
      </c:catAx>
      <c:valAx>
        <c:axId val="89057152"/>
        <c:scaling>
          <c:orientation val="minMax"/>
        </c:scaling>
        <c:delete val="0"/>
        <c:axPos val="l"/>
        <c:numFmt formatCode="0%" sourceLinked="1"/>
        <c:majorTickMark val="none"/>
        <c:minorTickMark val="none"/>
        <c:tickLblPos val="nextTo"/>
        <c:crossAx val="89055616"/>
        <c:crosses val="autoZero"/>
        <c:crossBetween val="between"/>
      </c:valAx>
    </c:plotArea>
    <c:legend>
      <c:legendPos val="tr"/>
      <c:layout>
        <c:manualLayout>
          <c:xMode val="edge"/>
          <c:yMode val="edge"/>
          <c:x val="0.66961115001196103"/>
          <c:y val="0.50233177907896298"/>
          <c:w val="0.32326047193201102"/>
          <c:h val="0.3836572130713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accent3">
                    <a:lumMod val="75000"/>
                  </a:schemeClr>
                </a:solidFill>
              </a:defRPr>
            </a:pPr>
            <a:r>
              <a:rPr lang="en-US" dirty="0">
                <a:solidFill>
                  <a:schemeClr val="accent3">
                    <a:lumMod val="75000"/>
                  </a:schemeClr>
                </a:solidFill>
              </a:rPr>
              <a:t> Net GR (in billions)</a:t>
            </a:r>
          </a:p>
        </c:rich>
      </c:tx>
      <c:overlay val="0"/>
    </c:title>
    <c:autoTitleDeleted val="0"/>
    <c:plotArea>
      <c:layout>
        <c:manualLayout>
          <c:layoutTarget val="inner"/>
          <c:xMode val="edge"/>
          <c:yMode val="edge"/>
          <c:x val="0.13994747400766799"/>
          <c:y val="0.143309318702666"/>
          <c:w val="0.59067281886511602"/>
          <c:h val="0.59738147132724195"/>
        </c:manualLayout>
      </c:layout>
      <c:barChart>
        <c:barDir val="col"/>
        <c:grouping val="clustered"/>
        <c:varyColors val="0"/>
        <c:ser>
          <c:idx val="0"/>
          <c:order val="0"/>
          <c:tx>
            <c:strRef>
              <c:f>Sheet1!$B$1</c:f>
              <c:strCache>
                <c:ptCount val="1"/>
                <c:pt idx="0">
                  <c:v> Net GR (in millions)</c:v>
                </c:pt>
              </c:strCache>
            </c:strRef>
          </c:tx>
          <c:spPr>
            <a:solidFill>
              <a:schemeClr val="bg2"/>
            </a:solidFill>
          </c:spPr>
          <c:invertIfNegative val="0"/>
          <c:cat>
            <c:strRef>
              <c:f>Sheet1!$A$2:$A$20</c:f>
              <c:strCache>
                <c:ptCount val="19"/>
                <c:pt idx="0">
                  <c:v>Fiscal Year</c:v>
                </c:pt>
                <c:pt idx="1">
                  <c:v>FY 97</c:v>
                </c:pt>
                <c:pt idx="2">
                  <c:v>FY 98</c:v>
                </c:pt>
                <c:pt idx="3">
                  <c:v>FY 99</c:v>
                </c:pt>
                <c:pt idx="4">
                  <c:v>FY 00</c:v>
                </c:pt>
                <c:pt idx="5">
                  <c:v>FY 01</c:v>
                </c:pt>
                <c:pt idx="6">
                  <c:v>FY 02</c:v>
                </c:pt>
                <c:pt idx="7">
                  <c:v>FY 02</c:v>
                </c:pt>
                <c:pt idx="8">
                  <c:v>FY 04</c:v>
                </c:pt>
                <c:pt idx="9">
                  <c:v>FY 05</c:v>
                </c:pt>
                <c:pt idx="10">
                  <c:v>FY 06</c:v>
                </c:pt>
                <c:pt idx="11">
                  <c:v>FY 07</c:v>
                </c:pt>
                <c:pt idx="12">
                  <c:v>FY 08</c:v>
                </c:pt>
                <c:pt idx="13">
                  <c:v>FY 09</c:v>
                </c:pt>
                <c:pt idx="14">
                  <c:v>FY 10</c:v>
                </c:pt>
                <c:pt idx="15">
                  <c:v>FY 11</c:v>
                </c:pt>
                <c:pt idx="16">
                  <c:v>FY 12</c:v>
                </c:pt>
                <c:pt idx="17">
                  <c:v>FY 13</c:v>
                </c:pt>
                <c:pt idx="18">
                  <c:v>FY 14</c:v>
                </c:pt>
              </c:strCache>
            </c:strRef>
          </c:cat>
          <c:val>
            <c:numRef>
              <c:f>Sheet1!$B$2:$B$20</c:f>
              <c:numCache>
                <c:formatCode>"$"#,##0</c:formatCode>
                <c:ptCount val="19"/>
                <c:pt idx="0" formatCode="General">
                  <c:v>0</c:v>
                </c:pt>
                <c:pt idx="1">
                  <c:v>5701</c:v>
                </c:pt>
                <c:pt idx="2">
                  <c:v>5948</c:v>
                </c:pt>
                <c:pt idx="3">
                  <c:v>6128</c:v>
                </c:pt>
                <c:pt idx="4">
                  <c:v>6134</c:v>
                </c:pt>
                <c:pt idx="5">
                  <c:v>6389</c:v>
                </c:pt>
                <c:pt idx="6">
                  <c:v>6211</c:v>
                </c:pt>
                <c:pt idx="7">
                  <c:v>5926</c:v>
                </c:pt>
                <c:pt idx="8">
                  <c:v>6345</c:v>
                </c:pt>
                <c:pt idx="9">
                  <c:v>6711</c:v>
                </c:pt>
                <c:pt idx="10">
                  <c:v>7332</c:v>
                </c:pt>
                <c:pt idx="11">
                  <c:v>7716</c:v>
                </c:pt>
                <c:pt idx="12">
                  <c:v>8003</c:v>
                </c:pt>
                <c:pt idx="13">
                  <c:v>7450</c:v>
                </c:pt>
                <c:pt idx="14">
                  <c:v>6774</c:v>
                </c:pt>
                <c:pt idx="15">
                  <c:v>7109</c:v>
                </c:pt>
                <c:pt idx="16">
                  <c:v>7340</c:v>
                </c:pt>
                <c:pt idx="17">
                  <c:v>8082</c:v>
                </c:pt>
                <c:pt idx="18">
                  <c:v>8003</c:v>
                </c:pt>
              </c:numCache>
            </c:numRef>
          </c:val>
        </c:ser>
        <c:dLbls>
          <c:showLegendKey val="0"/>
          <c:showVal val="0"/>
          <c:showCatName val="0"/>
          <c:showSerName val="0"/>
          <c:showPercent val="0"/>
          <c:showBubbleSize val="0"/>
        </c:dLbls>
        <c:gapWidth val="150"/>
        <c:axId val="89266432"/>
        <c:axId val="89268224"/>
      </c:barChart>
      <c:catAx>
        <c:axId val="89266432"/>
        <c:scaling>
          <c:orientation val="minMax"/>
        </c:scaling>
        <c:delete val="0"/>
        <c:axPos val="b"/>
        <c:numFmt formatCode="General" sourceLinked="1"/>
        <c:majorTickMark val="out"/>
        <c:minorTickMark val="none"/>
        <c:tickLblPos val="nextTo"/>
        <c:crossAx val="89268224"/>
        <c:crosses val="autoZero"/>
        <c:auto val="1"/>
        <c:lblAlgn val="ctr"/>
        <c:lblOffset val="100"/>
        <c:noMultiLvlLbl val="0"/>
      </c:catAx>
      <c:valAx>
        <c:axId val="89268224"/>
        <c:scaling>
          <c:orientation val="minMax"/>
          <c:min val="5000"/>
        </c:scaling>
        <c:delete val="0"/>
        <c:axPos val="l"/>
        <c:majorGridlines/>
        <c:numFmt formatCode="General" sourceLinked="1"/>
        <c:majorTickMark val="out"/>
        <c:minorTickMark val="none"/>
        <c:tickLblPos val="nextTo"/>
        <c:crossAx val="89266432"/>
        <c:crosses val="autoZero"/>
        <c:crossBetween val="between"/>
        <c:dispUnits>
          <c:builtInUnit val="thousands"/>
          <c:dispUnitsLbl>
            <c:layout>
              <c:manualLayout>
                <c:xMode val="edge"/>
                <c:yMode val="edge"/>
                <c:x val="2.6206593523903601E-2"/>
                <c:y val="0.35533783831509003"/>
              </c:manualLayout>
            </c:layout>
            <c:tx>
              <c:rich>
                <a:bodyPr rot="-5400000" vert="horz"/>
                <a:lstStyle/>
                <a:p>
                  <a:pPr>
                    <a:defRPr>
                      <a:solidFill>
                        <a:schemeClr val="accent3">
                          <a:lumMod val="75000"/>
                        </a:schemeClr>
                      </a:solidFill>
                    </a:defRPr>
                  </a:pPr>
                  <a:r>
                    <a:rPr lang="en-US">
                      <a:solidFill>
                        <a:schemeClr val="accent3">
                          <a:lumMod val="75000"/>
                        </a:schemeClr>
                      </a:solidFill>
                    </a:rPr>
                    <a:t>Billions</a:t>
                  </a:r>
                </a:p>
              </c:rich>
            </c:tx>
          </c:dispUnitsLbl>
        </c:dispUnits>
      </c:valAx>
    </c:plotArea>
    <c:legend>
      <c:legendPos val="r"/>
      <c:legendEntry>
        <c:idx val="0"/>
        <c:txPr>
          <a:bodyPr/>
          <a:lstStyle/>
          <a:p>
            <a:pPr>
              <a:defRPr sz="1400"/>
            </a:pPr>
            <a:endParaRPr lang="en-US"/>
          </a:p>
        </c:txPr>
      </c:legendEntry>
      <c:layout>
        <c:manualLayout>
          <c:xMode val="edge"/>
          <c:yMode val="edge"/>
          <c:x val="0.74355474146388301"/>
          <c:y val="0.46900269599452199"/>
          <c:w val="0.244680443713886"/>
          <c:h val="0.1320754878466280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dirty="0"/>
              <a:t> Net GR (in </a:t>
            </a:r>
            <a:r>
              <a:rPr lang="en-US" dirty="0" smtClean="0"/>
              <a:t>billions)</a:t>
            </a:r>
            <a:endParaRPr lang="en-US" dirty="0"/>
          </a:p>
        </c:rich>
      </c:tx>
      <c:overlay val="0"/>
      <c:spPr>
        <a:noFill/>
        <a:ln w="25404">
          <a:noFill/>
        </a:ln>
      </c:spPr>
    </c:title>
    <c:autoTitleDeleted val="0"/>
    <c:plotArea>
      <c:layout/>
      <c:barChart>
        <c:barDir val="col"/>
        <c:grouping val="clustered"/>
        <c:varyColors val="0"/>
        <c:ser>
          <c:idx val="0"/>
          <c:order val="0"/>
          <c:tx>
            <c:strRef>
              <c:f>Sheet1!$B$1</c:f>
              <c:strCache>
                <c:ptCount val="1"/>
                <c:pt idx="0">
                  <c:v>Actual Net GR  </c:v>
                </c:pt>
              </c:strCache>
            </c:strRef>
          </c:tx>
          <c:spPr>
            <a:solidFill>
              <a:srgbClr val="3891A7"/>
            </a:solidFill>
            <a:ln w="25404">
              <a:noFill/>
            </a:ln>
          </c:spPr>
          <c:invertIfNegative val="0"/>
          <c:cat>
            <c:strRef>
              <c:f>Sheet1!$A$2:$A$20</c:f>
              <c:strCache>
                <c:ptCount val="19"/>
                <c:pt idx="0">
                  <c:v>Fiscal Year</c:v>
                </c:pt>
                <c:pt idx="1">
                  <c:v>FY 98</c:v>
                </c:pt>
                <c:pt idx="2">
                  <c:v>FY 99</c:v>
                </c:pt>
                <c:pt idx="3">
                  <c:v>FY 00</c:v>
                </c:pt>
                <c:pt idx="4">
                  <c:v>FY 01</c:v>
                </c:pt>
                <c:pt idx="5">
                  <c:v>FY 02</c:v>
                </c:pt>
                <c:pt idx="6">
                  <c:v>FY 03</c:v>
                </c:pt>
                <c:pt idx="7">
                  <c:v>FY 04</c:v>
                </c:pt>
                <c:pt idx="8">
                  <c:v>FY 05</c:v>
                </c:pt>
                <c:pt idx="9">
                  <c:v>FY 06</c:v>
                </c:pt>
                <c:pt idx="10">
                  <c:v>FY 07</c:v>
                </c:pt>
                <c:pt idx="11">
                  <c:v>FY 08</c:v>
                </c:pt>
                <c:pt idx="12">
                  <c:v>FY 09</c:v>
                </c:pt>
                <c:pt idx="13">
                  <c:v>FY 10</c:v>
                </c:pt>
                <c:pt idx="14">
                  <c:v>FY 11</c:v>
                </c:pt>
                <c:pt idx="15">
                  <c:v>FY 12</c:v>
                </c:pt>
                <c:pt idx="16">
                  <c:v>FY 13</c:v>
                </c:pt>
                <c:pt idx="17">
                  <c:v>FY 14</c:v>
                </c:pt>
                <c:pt idx="18">
                  <c:v>FY 15</c:v>
                </c:pt>
              </c:strCache>
            </c:strRef>
          </c:cat>
          <c:val>
            <c:numRef>
              <c:f>Sheet1!$B$2:$B$20</c:f>
              <c:numCache>
                <c:formatCode>"$"#,##0</c:formatCode>
                <c:ptCount val="19"/>
                <c:pt idx="0" formatCode="General">
                  <c:v>0</c:v>
                </c:pt>
                <c:pt idx="1">
                  <c:v>5948</c:v>
                </c:pt>
                <c:pt idx="2">
                  <c:v>6128</c:v>
                </c:pt>
                <c:pt idx="3">
                  <c:v>6134</c:v>
                </c:pt>
                <c:pt idx="4">
                  <c:v>6389</c:v>
                </c:pt>
                <c:pt idx="5">
                  <c:v>6211</c:v>
                </c:pt>
                <c:pt idx="6">
                  <c:v>5926</c:v>
                </c:pt>
                <c:pt idx="7">
                  <c:v>6345</c:v>
                </c:pt>
                <c:pt idx="8">
                  <c:v>6711</c:v>
                </c:pt>
                <c:pt idx="9">
                  <c:v>7332</c:v>
                </c:pt>
                <c:pt idx="10">
                  <c:v>7716</c:v>
                </c:pt>
                <c:pt idx="11">
                  <c:v>8003</c:v>
                </c:pt>
                <c:pt idx="12">
                  <c:v>7450</c:v>
                </c:pt>
                <c:pt idx="13">
                  <c:v>6774</c:v>
                </c:pt>
                <c:pt idx="14">
                  <c:v>7109</c:v>
                </c:pt>
                <c:pt idx="15">
                  <c:v>7340</c:v>
                </c:pt>
                <c:pt idx="16">
                  <c:v>8082</c:v>
                </c:pt>
                <c:pt idx="17">
                  <c:v>8082</c:v>
                </c:pt>
                <c:pt idx="18">
                  <c:v>8405</c:v>
                </c:pt>
              </c:numCache>
            </c:numRef>
          </c:val>
        </c:ser>
        <c:ser>
          <c:idx val="1"/>
          <c:order val="1"/>
          <c:tx>
            <c:strRef>
              <c:f>Sheet1!$C$1</c:f>
              <c:strCache>
                <c:ptCount val="1"/>
                <c:pt idx="0">
                  <c:v> If SB 509 In Effect</c:v>
                </c:pt>
              </c:strCache>
            </c:strRef>
          </c:tx>
          <c:invertIfNegative val="0"/>
          <c:cat>
            <c:strRef>
              <c:f>Sheet1!$A$2:$A$20</c:f>
              <c:strCache>
                <c:ptCount val="19"/>
                <c:pt idx="0">
                  <c:v>Fiscal Year</c:v>
                </c:pt>
                <c:pt idx="1">
                  <c:v>FY 98</c:v>
                </c:pt>
                <c:pt idx="2">
                  <c:v>FY 99</c:v>
                </c:pt>
                <c:pt idx="3">
                  <c:v>FY 00</c:v>
                </c:pt>
                <c:pt idx="4">
                  <c:v>FY 01</c:v>
                </c:pt>
                <c:pt idx="5">
                  <c:v>FY 02</c:v>
                </c:pt>
                <c:pt idx="6">
                  <c:v>FY 03</c:v>
                </c:pt>
                <c:pt idx="7">
                  <c:v>FY 04</c:v>
                </c:pt>
                <c:pt idx="8">
                  <c:v>FY 05</c:v>
                </c:pt>
                <c:pt idx="9">
                  <c:v>FY 06</c:v>
                </c:pt>
                <c:pt idx="10">
                  <c:v>FY 07</c:v>
                </c:pt>
                <c:pt idx="11">
                  <c:v>FY 08</c:v>
                </c:pt>
                <c:pt idx="12">
                  <c:v>FY 09</c:v>
                </c:pt>
                <c:pt idx="13">
                  <c:v>FY 10</c:v>
                </c:pt>
                <c:pt idx="14">
                  <c:v>FY 11</c:v>
                </c:pt>
                <c:pt idx="15">
                  <c:v>FY 12</c:v>
                </c:pt>
                <c:pt idx="16">
                  <c:v>FY 13</c:v>
                </c:pt>
                <c:pt idx="17">
                  <c:v>FY 14</c:v>
                </c:pt>
                <c:pt idx="18">
                  <c:v>FY 15</c:v>
                </c:pt>
              </c:strCache>
            </c:strRef>
          </c:cat>
          <c:val>
            <c:numRef>
              <c:f>Sheet1!$C$2:$C$20</c:f>
              <c:numCache>
                <c:formatCode>"$"#,##0</c:formatCode>
                <c:ptCount val="19"/>
                <c:pt idx="0" formatCode="General">
                  <c:v>0</c:v>
                </c:pt>
                <c:pt idx="1">
                  <c:v>5948</c:v>
                </c:pt>
                <c:pt idx="2">
                  <c:v>6128</c:v>
                </c:pt>
                <c:pt idx="3">
                  <c:v>6134</c:v>
                </c:pt>
                <c:pt idx="4">
                  <c:v>6389</c:v>
                </c:pt>
                <c:pt idx="5">
                  <c:v>6148</c:v>
                </c:pt>
                <c:pt idx="6">
                  <c:v>5800</c:v>
                </c:pt>
                <c:pt idx="7">
                  <c:v>6219</c:v>
                </c:pt>
                <c:pt idx="8">
                  <c:v>6585</c:v>
                </c:pt>
                <c:pt idx="9">
                  <c:v>7131</c:v>
                </c:pt>
                <c:pt idx="10">
                  <c:v>7365</c:v>
                </c:pt>
                <c:pt idx="11">
                  <c:v>7652</c:v>
                </c:pt>
                <c:pt idx="12">
                  <c:v>7024</c:v>
                </c:pt>
                <c:pt idx="13">
                  <c:v>6273</c:v>
                </c:pt>
                <c:pt idx="14">
                  <c:v>6533</c:v>
                </c:pt>
                <c:pt idx="15">
                  <c:v>6764</c:v>
                </c:pt>
                <c:pt idx="16">
                  <c:v>7506</c:v>
                </c:pt>
                <c:pt idx="17">
                  <c:v>7431</c:v>
                </c:pt>
                <c:pt idx="18">
                  <c:v>7679</c:v>
                </c:pt>
              </c:numCache>
            </c:numRef>
          </c:val>
        </c:ser>
        <c:dLbls>
          <c:showLegendKey val="0"/>
          <c:showVal val="0"/>
          <c:showCatName val="0"/>
          <c:showSerName val="0"/>
          <c:showPercent val="0"/>
          <c:showBubbleSize val="0"/>
        </c:dLbls>
        <c:gapWidth val="150"/>
        <c:axId val="42163584"/>
        <c:axId val="42165376"/>
      </c:barChart>
      <c:catAx>
        <c:axId val="42163584"/>
        <c:scaling>
          <c:orientation val="minMax"/>
        </c:scaling>
        <c:delete val="0"/>
        <c:axPos val="b"/>
        <c:numFmt formatCode="General" sourceLinked="1"/>
        <c:majorTickMark val="none"/>
        <c:minorTickMark val="none"/>
        <c:tickLblPos val="nextTo"/>
        <c:spPr>
          <a:ln w="3176">
            <a:solidFill>
              <a:srgbClr val="808080"/>
            </a:solidFill>
            <a:prstDash val="solid"/>
          </a:ln>
        </c:spPr>
        <c:crossAx val="42165376"/>
        <c:crosses val="autoZero"/>
        <c:auto val="1"/>
        <c:lblAlgn val="ctr"/>
        <c:lblOffset val="100"/>
        <c:noMultiLvlLbl val="0"/>
      </c:catAx>
      <c:valAx>
        <c:axId val="42165376"/>
        <c:scaling>
          <c:orientation val="minMax"/>
          <c:min val="5000"/>
        </c:scaling>
        <c:delete val="0"/>
        <c:axPos val="l"/>
        <c:majorGridlines>
          <c:spPr>
            <a:ln w="3176">
              <a:solidFill>
                <a:srgbClr val="808080"/>
              </a:solidFill>
              <a:prstDash val="solid"/>
            </a:ln>
          </c:spPr>
        </c:majorGridlines>
        <c:numFmt formatCode="General" sourceLinked="1"/>
        <c:majorTickMark val="none"/>
        <c:minorTickMark val="none"/>
        <c:tickLblPos val="nextTo"/>
        <c:spPr>
          <a:ln w="3176">
            <a:solidFill>
              <a:srgbClr val="808080"/>
            </a:solidFill>
            <a:prstDash val="solid"/>
          </a:ln>
        </c:spPr>
        <c:crossAx val="42163584"/>
        <c:crosses val="autoZero"/>
        <c:crossBetween val="between"/>
        <c:dispUnits>
          <c:builtInUnit val="thousands"/>
          <c:dispUnitsLbl>
            <c:layout>
              <c:manualLayout>
                <c:xMode val="edge"/>
                <c:yMode val="edge"/>
                <c:x val="2.6206593523903601E-2"/>
                <c:y val="0.35533783831509003"/>
              </c:manualLayout>
            </c:layout>
            <c:tx>
              <c:rich>
                <a:bodyPr rot="-5400000" vert="horz"/>
                <a:lstStyle/>
                <a:p>
                  <a:pPr algn="ctr">
                    <a:defRPr sz="1800" b="1" i="0" u="none" strike="noStrike" baseline="0">
                      <a:solidFill>
                        <a:srgbClr val="333333"/>
                      </a:solidFill>
                      <a:latin typeface="Arial"/>
                      <a:ea typeface="Arial"/>
                      <a:cs typeface="Arial"/>
                    </a:defRPr>
                  </a:pPr>
                  <a:r>
                    <a:rPr lang="en-US"/>
                    <a:t>Billions</a:t>
                  </a:r>
                </a:p>
              </c:rich>
            </c:tx>
          </c:dispUnitsLbl>
        </c:dispUnits>
      </c:valAx>
      <c:spPr>
        <a:noFill/>
        <a:ln w="25404">
          <a:noFill/>
        </a:ln>
      </c:spPr>
    </c:plotArea>
    <c:legend>
      <c:legendPos val="b"/>
      <c:overlay val="0"/>
    </c:legend>
    <c:plotVisOnly val="1"/>
    <c:dispBlanksAs val="gap"/>
    <c:showDLblsOverMax val="0"/>
  </c:chart>
  <c:spPr>
    <a:noFill/>
    <a:ln>
      <a:no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a:solidFill>
                <a:schemeClr val="accent3">
                  <a:lumMod val="75000"/>
                </a:schemeClr>
              </a:solidFill>
            </a:defRPr>
          </a:pPr>
          <a:endParaRPr lang="en-US"/>
        </a:p>
      </c:txPr>
    </c:title>
    <c:autoTitleDeleted val="0"/>
    <c:plotArea>
      <c:layout>
        <c:manualLayout>
          <c:layoutTarget val="inner"/>
          <c:xMode val="edge"/>
          <c:yMode val="edge"/>
          <c:x val="0.16824599291874201"/>
          <c:y val="0.152847920922668"/>
          <c:w val="0.57216074583462895"/>
          <c:h val="0.68117634000199601"/>
        </c:manualLayout>
      </c:layout>
      <c:barChart>
        <c:barDir val="col"/>
        <c:grouping val="clustered"/>
        <c:varyColors val="0"/>
        <c:ser>
          <c:idx val="0"/>
          <c:order val="0"/>
          <c:tx>
            <c:strRef>
              <c:f>Sheet1!$B$1</c:f>
              <c:strCache>
                <c:ptCount val="1"/>
                <c:pt idx="0">
                  <c:v>Net Sales Tax</c:v>
                </c:pt>
              </c:strCache>
            </c:strRef>
          </c:tx>
          <c:invertIfNegative val="0"/>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"$"#,##0</c:formatCode>
                <c:ptCount val="16"/>
                <c:pt idx="0">
                  <c:v>1618000</c:v>
                </c:pt>
                <c:pt idx="1">
                  <c:v>1718000</c:v>
                </c:pt>
                <c:pt idx="2">
                  <c:v>1749000</c:v>
                </c:pt>
                <c:pt idx="3">
                  <c:v>1761000</c:v>
                </c:pt>
                <c:pt idx="4">
                  <c:v>1738000</c:v>
                </c:pt>
                <c:pt idx="5">
                  <c:v>1842000</c:v>
                </c:pt>
                <c:pt idx="6">
                  <c:v>1912000</c:v>
                </c:pt>
                <c:pt idx="7">
                  <c:v>1961000</c:v>
                </c:pt>
                <c:pt idx="8">
                  <c:v>1954000</c:v>
                </c:pt>
                <c:pt idx="9">
                  <c:v>1931000</c:v>
                </c:pt>
                <c:pt idx="10">
                  <c:v>1813000</c:v>
                </c:pt>
                <c:pt idx="11">
                  <c:v>1731000</c:v>
                </c:pt>
                <c:pt idx="12">
                  <c:v>1759000</c:v>
                </c:pt>
                <c:pt idx="13">
                  <c:v>1845000</c:v>
                </c:pt>
                <c:pt idx="14">
                  <c:v>1871000</c:v>
                </c:pt>
                <c:pt idx="15">
                  <c:v>1925000</c:v>
                </c:pt>
              </c:numCache>
            </c:numRef>
          </c:val>
        </c:ser>
        <c:dLbls>
          <c:showLegendKey val="0"/>
          <c:showVal val="0"/>
          <c:showCatName val="0"/>
          <c:showSerName val="0"/>
          <c:showPercent val="0"/>
          <c:showBubbleSize val="0"/>
        </c:dLbls>
        <c:gapWidth val="150"/>
        <c:axId val="45236608"/>
        <c:axId val="45238144"/>
      </c:barChart>
      <c:catAx>
        <c:axId val="45236608"/>
        <c:scaling>
          <c:orientation val="minMax"/>
        </c:scaling>
        <c:delete val="0"/>
        <c:axPos val="b"/>
        <c:numFmt formatCode="General" sourceLinked="1"/>
        <c:majorTickMark val="out"/>
        <c:minorTickMark val="none"/>
        <c:tickLblPos val="nextTo"/>
        <c:crossAx val="45238144"/>
        <c:crosses val="autoZero"/>
        <c:auto val="1"/>
        <c:lblAlgn val="ctr"/>
        <c:lblOffset val="100"/>
        <c:noMultiLvlLbl val="0"/>
      </c:catAx>
      <c:valAx>
        <c:axId val="45238144"/>
        <c:scaling>
          <c:orientation val="minMax"/>
        </c:scaling>
        <c:delete val="0"/>
        <c:axPos val="l"/>
        <c:majorGridlines/>
        <c:numFmt formatCode="&quot;$&quot;#,##0" sourceLinked="1"/>
        <c:majorTickMark val="out"/>
        <c:minorTickMark val="none"/>
        <c:tickLblPos val="nextTo"/>
        <c:crossAx val="45236608"/>
        <c:crosses val="autoZero"/>
        <c:crossBetween val="between"/>
      </c:valAx>
    </c:plotArea>
    <c:legend>
      <c:legendPos val="r"/>
      <c:layout>
        <c:manualLayout>
          <c:xMode val="edge"/>
          <c:yMode val="edge"/>
          <c:x val="0.75259864491235295"/>
          <c:y val="0.512342336451447"/>
          <c:w val="0.23400389687284501"/>
          <c:h val="0.12284347400952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0916297351023"/>
          <c:y val="3.19478638731013E-2"/>
          <c:w val="0.71809993131748595"/>
          <c:h val="0.715374113516692"/>
        </c:manualLayout>
      </c:layout>
      <c:lineChart>
        <c:grouping val="standard"/>
        <c:varyColors val="0"/>
        <c:ser>
          <c:idx val="0"/>
          <c:order val="0"/>
          <c:tx>
            <c:strRef>
              <c:f>Sheet1!$B$1</c:f>
              <c:strCache>
                <c:ptCount val="1"/>
                <c:pt idx="0">
                  <c:v>Dividends</c:v>
                </c:pt>
              </c:strCache>
            </c:strRef>
          </c:tx>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c:formatCode>
                <c:ptCount val="14"/>
                <c:pt idx="0">
                  <c:v>2370600</c:v>
                </c:pt>
                <c:pt idx="1">
                  <c:v>2069500</c:v>
                </c:pt>
                <c:pt idx="2">
                  <c:v>1800100</c:v>
                </c:pt>
                <c:pt idx="3">
                  <c:v>2386300</c:v>
                </c:pt>
                <c:pt idx="4">
                  <c:v>2569500</c:v>
                </c:pt>
                <c:pt idx="5">
                  <c:v>2184700</c:v>
                </c:pt>
                <c:pt idx="6">
                  <c:v>3486200</c:v>
                </c:pt>
                <c:pt idx="7">
                  <c:v>3552400</c:v>
                </c:pt>
                <c:pt idx="8">
                  <c:v>3596300</c:v>
                </c:pt>
                <c:pt idx="9">
                  <c:v>2791900</c:v>
                </c:pt>
                <c:pt idx="10">
                  <c:v>2813800</c:v>
                </c:pt>
                <c:pt idx="11">
                  <c:v>2100700</c:v>
                </c:pt>
                <c:pt idx="12">
                  <c:v>2766400</c:v>
                </c:pt>
                <c:pt idx="13">
                  <c:v>2299300</c:v>
                </c:pt>
              </c:numCache>
            </c:numRef>
          </c:val>
          <c:smooth val="0"/>
        </c:ser>
        <c:ser>
          <c:idx val="1"/>
          <c:order val="1"/>
          <c:tx>
            <c:strRef>
              <c:f>Sheet1!$C$1</c:f>
              <c:strCache>
                <c:ptCount val="1"/>
                <c:pt idx="0">
                  <c:v>Capital Gains</c:v>
                </c:pt>
              </c:strCache>
            </c:strRef>
          </c:tx>
          <c:marker>
            <c:symbol val="none"/>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c:formatCode>
                <c:ptCount val="14"/>
                <c:pt idx="0">
                  <c:v>7499900</c:v>
                </c:pt>
                <c:pt idx="1">
                  <c:v>4561300</c:v>
                </c:pt>
                <c:pt idx="2">
                  <c:v>3230700</c:v>
                </c:pt>
                <c:pt idx="3">
                  <c:v>3508853</c:v>
                </c:pt>
                <c:pt idx="4">
                  <c:v>3863100</c:v>
                </c:pt>
                <c:pt idx="5">
                  <c:v>5525900</c:v>
                </c:pt>
                <c:pt idx="6">
                  <c:v>7340900</c:v>
                </c:pt>
                <c:pt idx="7">
                  <c:v>9015600</c:v>
                </c:pt>
                <c:pt idx="8">
                  <c:v>7737400</c:v>
                </c:pt>
                <c:pt idx="9">
                  <c:v>3469100</c:v>
                </c:pt>
                <c:pt idx="10">
                  <c:v>3069100</c:v>
                </c:pt>
                <c:pt idx="11">
                  <c:v>2233300</c:v>
                </c:pt>
                <c:pt idx="12">
                  <c:v>3390900</c:v>
                </c:pt>
                <c:pt idx="13">
                  <c:v>3181900</c:v>
                </c:pt>
              </c:numCache>
            </c:numRef>
          </c:val>
          <c:smooth val="0"/>
        </c:ser>
        <c:dLbls>
          <c:showLegendKey val="0"/>
          <c:showVal val="0"/>
          <c:showCatName val="0"/>
          <c:showSerName val="0"/>
          <c:showPercent val="0"/>
          <c:showBubbleSize val="0"/>
        </c:dLbls>
        <c:marker val="1"/>
        <c:smooth val="0"/>
        <c:axId val="71173632"/>
        <c:axId val="71175168"/>
      </c:lineChart>
      <c:catAx>
        <c:axId val="71173632"/>
        <c:scaling>
          <c:orientation val="minMax"/>
        </c:scaling>
        <c:delete val="0"/>
        <c:axPos val="b"/>
        <c:numFmt formatCode="General" sourceLinked="1"/>
        <c:majorTickMark val="none"/>
        <c:minorTickMark val="none"/>
        <c:tickLblPos val="low"/>
        <c:crossAx val="71175168"/>
        <c:crossesAt val="1.0000000000000001E+250"/>
        <c:auto val="1"/>
        <c:lblAlgn val="ctr"/>
        <c:lblOffset val="100"/>
        <c:noMultiLvlLbl val="0"/>
      </c:catAx>
      <c:valAx>
        <c:axId val="71175168"/>
        <c:scaling>
          <c:orientation val="minMax"/>
          <c:max val="10000000"/>
          <c:min val="100000"/>
        </c:scaling>
        <c:delete val="0"/>
        <c:axPos val="l"/>
        <c:majorGridlines/>
        <c:title>
          <c:tx>
            <c:rich>
              <a:bodyPr/>
              <a:lstStyle/>
              <a:p>
                <a:pPr>
                  <a:defRPr>
                    <a:solidFill>
                      <a:schemeClr val="accent3">
                        <a:lumMod val="75000"/>
                      </a:schemeClr>
                    </a:solidFill>
                  </a:defRPr>
                </a:pPr>
                <a:r>
                  <a:rPr lang="en-US" dirty="0" smtClean="0">
                    <a:solidFill>
                      <a:schemeClr val="accent3">
                        <a:lumMod val="75000"/>
                      </a:schemeClr>
                    </a:solidFill>
                  </a:rPr>
                  <a:t>Billions</a:t>
                </a:r>
                <a:endParaRPr lang="en-US" dirty="0">
                  <a:solidFill>
                    <a:schemeClr val="accent3">
                      <a:lumMod val="75000"/>
                    </a:schemeClr>
                  </a:solidFill>
                </a:endParaRPr>
              </a:p>
            </c:rich>
          </c:tx>
          <c:overlay val="0"/>
        </c:title>
        <c:numFmt formatCode="&quot;$&quot;#,##0" sourceLinked="1"/>
        <c:majorTickMark val="none"/>
        <c:minorTickMark val="none"/>
        <c:tickLblPos val="nextTo"/>
        <c:crossAx val="71173632"/>
        <c:crosses val="autoZero"/>
        <c:crossBetween val="between"/>
        <c:dispUnits>
          <c:builtInUnit val="millions"/>
        </c:dispUnits>
      </c:valAx>
    </c:plotArea>
    <c:legend>
      <c:legendPos val="r"/>
      <c:layout>
        <c:manualLayout>
          <c:xMode val="edge"/>
          <c:yMode val="edge"/>
          <c:x val="0.82585563442799304"/>
          <c:y val="0.26419429118863702"/>
          <c:w val="0.16608722530102701"/>
          <c:h val="0.22149560502971299"/>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defRPr/>
            </a:pPr>
            <a:r>
              <a:rPr lang="en-US" dirty="0" smtClean="0"/>
              <a:t>FY</a:t>
            </a:r>
            <a:r>
              <a:rPr lang="en-US" baseline="0" dirty="0" smtClean="0"/>
              <a:t> 1996 to FY 2015</a:t>
            </a:r>
            <a:endParaRPr lang="en-US" dirty="0"/>
          </a:p>
        </c:rich>
      </c:tx>
      <c:layout>
        <c:manualLayout>
          <c:xMode val="edge"/>
          <c:yMode val="edge"/>
          <c:x val="0.30294164149025399"/>
          <c:y val="3.2508308001907203E-2"/>
        </c:manualLayout>
      </c:layout>
      <c:overlay val="0"/>
    </c:title>
    <c:autoTitleDeleted val="0"/>
    <c:plotArea>
      <c:layout/>
      <c:barChart>
        <c:barDir val="col"/>
        <c:grouping val="clustered"/>
        <c:varyColors val="0"/>
        <c:ser>
          <c:idx val="0"/>
          <c:order val="0"/>
          <c:tx>
            <c:strRef>
              <c:f>Sheet1!$B$1</c:f>
              <c:strCache>
                <c:ptCount val="1"/>
                <c:pt idx="0">
                  <c:v>GR Funding (in thousands)</c:v>
                </c:pt>
              </c:strCache>
            </c:strRef>
          </c:tx>
          <c:invertIfNegative val="0"/>
          <c:cat>
            <c:strRef>
              <c:f>Sheet1!$A$2:$A$21</c:f>
              <c:strCache>
                <c:ptCount val="20"/>
                <c:pt idx="0">
                  <c:v>FY 1996</c:v>
                </c:pt>
                <c:pt idx="1">
                  <c:v>FY 1997</c:v>
                </c:pt>
                <c:pt idx="2">
                  <c:v>FY 1998</c:v>
                </c:pt>
                <c:pt idx="3">
                  <c:v>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FY2014</c:v>
                </c:pt>
                <c:pt idx="19">
                  <c:v>FY 2015</c:v>
                </c:pt>
              </c:strCache>
            </c:strRef>
          </c:cat>
          <c:val>
            <c:numRef>
              <c:f>Sheet1!$B$2:$B$21</c:f>
              <c:numCache>
                <c:formatCode>General</c:formatCode>
                <c:ptCount val="20"/>
                <c:pt idx="0">
                  <c:v>661027</c:v>
                </c:pt>
                <c:pt idx="1">
                  <c:v>727339</c:v>
                </c:pt>
                <c:pt idx="2">
                  <c:v>775231</c:v>
                </c:pt>
                <c:pt idx="3">
                  <c:v>851093</c:v>
                </c:pt>
                <c:pt idx="4">
                  <c:v>901134</c:v>
                </c:pt>
                <c:pt idx="5">
                  <c:v>948678</c:v>
                </c:pt>
                <c:pt idx="6">
                  <c:v>968803</c:v>
                </c:pt>
                <c:pt idx="7">
                  <c:v>871363</c:v>
                </c:pt>
                <c:pt idx="8">
                  <c:v>831706</c:v>
                </c:pt>
                <c:pt idx="9">
                  <c:v>855729</c:v>
                </c:pt>
                <c:pt idx="10">
                  <c:v>856729</c:v>
                </c:pt>
                <c:pt idx="11">
                  <c:v>877240</c:v>
                </c:pt>
                <c:pt idx="12">
                  <c:v>917566</c:v>
                </c:pt>
                <c:pt idx="13">
                  <c:v>961515</c:v>
                </c:pt>
                <c:pt idx="14">
                  <c:v>961515</c:v>
                </c:pt>
                <c:pt idx="15">
                  <c:v>911457</c:v>
                </c:pt>
                <c:pt idx="16">
                  <c:v>859655</c:v>
                </c:pt>
                <c:pt idx="17">
                  <c:v>850655</c:v>
                </c:pt>
                <c:pt idx="18">
                  <c:v>842879</c:v>
                </c:pt>
                <c:pt idx="19">
                  <c:v>868422</c:v>
                </c:pt>
              </c:numCache>
            </c:numRef>
          </c:val>
        </c:ser>
        <c:dLbls>
          <c:showLegendKey val="0"/>
          <c:showVal val="0"/>
          <c:showCatName val="0"/>
          <c:showSerName val="0"/>
          <c:showPercent val="0"/>
          <c:showBubbleSize val="0"/>
        </c:dLbls>
        <c:gapWidth val="150"/>
        <c:axId val="72981120"/>
        <c:axId val="72987008"/>
      </c:barChart>
      <c:catAx>
        <c:axId val="72981120"/>
        <c:scaling>
          <c:orientation val="minMax"/>
        </c:scaling>
        <c:delete val="0"/>
        <c:axPos val="b"/>
        <c:majorTickMark val="out"/>
        <c:minorTickMark val="none"/>
        <c:tickLblPos val="nextTo"/>
        <c:crossAx val="72987008"/>
        <c:crosses val="autoZero"/>
        <c:auto val="1"/>
        <c:lblAlgn val="ctr"/>
        <c:lblOffset val="100"/>
        <c:noMultiLvlLbl val="0"/>
      </c:catAx>
      <c:valAx>
        <c:axId val="72987008"/>
        <c:scaling>
          <c:orientation val="minMax"/>
          <c:min val="600000.00000000012"/>
        </c:scaling>
        <c:delete val="0"/>
        <c:axPos val="l"/>
        <c:majorGridlines/>
        <c:numFmt formatCode="General" sourceLinked="1"/>
        <c:majorTickMark val="out"/>
        <c:minorTickMark val="none"/>
        <c:tickLblPos val="nextTo"/>
        <c:crossAx val="72981120"/>
        <c:crosses val="autoZero"/>
        <c:crossBetween val="between"/>
      </c:valAx>
    </c:plotArea>
    <c:legend>
      <c:legendPos val="r"/>
      <c:layout>
        <c:manualLayout>
          <c:xMode val="edge"/>
          <c:yMode val="edge"/>
          <c:x val="0.73752786811660598"/>
          <c:y val="0.47096812626720103"/>
          <c:w val="0.26079744054417198"/>
          <c:h val="0.1671729849212179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Sheet1!$D$3</c:f>
              <c:strCache>
                <c:ptCount val="1"/>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chemeClr val="accent2"/>
              </a:solidFill>
            </c:spPr>
          </c:dPt>
          <c:dPt>
            <c:idx val="9"/>
            <c:invertIfNegative val="0"/>
            <c:bubble3D val="0"/>
            <c:spPr>
              <a:solidFill>
                <a:schemeClr val="accent2"/>
              </a:solidFill>
            </c:spPr>
          </c:dPt>
          <c:cat>
            <c:numRef>
              <c:f>Sheet1!$C$7:$C$16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Sheet1!$D$7:$D$16</c:f>
              <c:numCache>
                <c:formatCode>General</c:formatCode>
                <c:ptCount val="10"/>
                <c:pt idx="0">
                  <c:v>2.6</c:v>
                </c:pt>
                <c:pt idx="1">
                  <c:v>2.6</c:v>
                </c:pt>
                <c:pt idx="2">
                  <c:v>2.7</c:v>
                </c:pt>
                <c:pt idx="3">
                  <c:v>2.8</c:v>
                </c:pt>
                <c:pt idx="4">
                  <c:v>3.5</c:v>
                </c:pt>
                <c:pt idx="5">
                  <c:v>3.4</c:v>
                </c:pt>
                <c:pt idx="6">
                  <c:v>3.4</c:v>
                </c:pt>
                <c:pt idx="7">
                  <c:v>3.6</c:v>
                </c:pt>
                <c:pt idx="8">
                  <c:v>3.6</c:v>
                </c:pt>
                <c:pt idx="9">
                  <c:v>3.9</c:v>
                </c:pt>
              </c:numCache>
            </c:numRef>
          </c:val>
        </c:ser>
        <c:dLbls>
          <c:showLegendKey val="0"/>
          <c:showVal val="0"/>
          <c:showCatName val="0"/>
          <c:showSerName val="0"/>
          <c:showPercent val="0"/>
          <c:showBubbleSize val="0"/>
        </c:dLbls>
        <c:gapWidth val="34"/>
        <c:axId val="80812288"/>
        <c:axId val="80814080"/>
      </c:barChart>
      <c:catAx>
        <c:axId val="80812288"/>
        <c:scaling>
          <c:orientation val="minMax"/>
        </c:scaling>
        <c:delete val="0"/>
        <c:axPos val="b"/>
        <c:numFmt formatCode="General" sourceLinked="1"/>
        <c:majorTickMark val="out"/>
        <c:minorTickMark val="none"/>
        <c:tickLblPos val="nextTo"/>
        <c:crossAx val="80814080"/>
        <c:crosses val="autoZero"/>
        <c:auto val="1"/>
        <c:lblAlgn val="ctr"/>
        <c:lblOffset val="100"/>
        <c:noMultiLvlLbl val="0"/>
      </c:catAx>
      <c:valAx>
        <c:axId val="80814080"/>
        <c:scaling>
          <c:orientation val="minMax"/>
        </c:scaling>
        <c:delete val="0"/>
        <c:axPos val="l"/>
        <c:majorGridlines/>
        <c:numFmt formatCode="#,##0.0" sourceLinked="0"/>
        <c:majorTickMark val="out"/>
        <c:minorTickMark val="none"/>
        <c:tickLblPos val="nextTo"/>
        <c:crossAx val="80812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bar"/>
        <c:grouping val="clustered"/>
        <c:varyColors val="0"/>
        <c:ser>
          <c:idx val="2"/>
          <c:order val="0"/>
          <c:tx>
            <c:strRef>
              <c:f>Sheet1!$M$3</c:f>
              <c:strCache>
                <c:ptCount val="1"/>
              </c:strCache>
            </c:strRef>
          </c:tx>
          <c:spPr>
            <a:solidFill>
              <a:srgbClr val="993232"/>
            </a:solidFill>
            <a:ln w="12700">
              <a:solidFill>
                <a:schemeClr val="tx1"/>
              </a:solidFill>
            </a:ln>
          </c:spPr>
          <c:invertIfNegative val="0"/>
          <c:dLbls>
            <c:numFmt formatCode="#,##0" sourceLinked="0"/>
            <c:txPr>
              <a:bodyPr/>
              <a:lstStyle/>
              <a:p>
                <a:pPr>
                  <a:defRPr sz="1200" baseline="0"/>
                </a:pPr>
                <a:endParaRPr lang="en-US"/>
              </a:p>
            </c:txPr>
            <c:showLegendKey val="0"/>
            <c:showVal val="1"/>
            <c:showCatName val="0"/>
            <c:showSerName val="0"/>
            <c:showPercent val="0"/>
            <c:showBubbleSize val="0"/>
            <c:showLeaderLines val="0"/>
          </c:dLbls>
          <c:cat>
            <c:strRef>
              <c:f>Sheet1!$H$5:$H$22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Sheet1!$M$5:$M$22</c:f>
              <c:numCache>
                <c:formatCode>General</c:formatCode>
                <c:ptCount val="18"/>
                <c:pt idx="0">
                  <c:v>1064</c:v>
                </c:pt>
                <c:pt idx="1">
                  <c:v>1682</c:v>
                </c:pt>
                <c:pt idx="2">
                  <c:v>1026</c:v>
                </c:pt>
                <c:pt idx="3">
                  <c:v>32</c:v>
                </c:pt>
                <c:pt idx="4">
                  <c:v>-934</c:v>
                </c:pt>
                <c:pt idx="5">
                  <c:v>227</c:v>
                </c:pt>
                <c:pt idx="6">
                  <c:v>2430</c:v>
                </c:pt>
                <c:pt idx="7">
                  <c:v>2970</c:v>
                </c:pt>
                <c:pt idx="8">
                  <c:v>1879</c:v>
                </c:pt>
                <c:pt idx="9">
                  <c:v>-459</c:v>
                </c:pt>
                <c:pt idx="10">
                  <c:v>-2497</c:v>
                </c:pt>
                <c:pt idx="11">
                  <c:v>-1732</c:v>
                </c:pt>
                <c:pt idx="12">
                  <c:v>2002</c:v>
                </c:pt>
                <c:pt idx="13">
                  <c:v>3944</c:v>
                </c:pt>
                <c:pt idx="14">
                  <c:v>5207</c:v>
                </c:pt>
                <c:pt idx="15">
                  <c:v>4853</c:v>
                </c:pt>
                <c:pt idx="16">
                  <c:v>2269</c:v>
                </c:pt>
                <c:pt idx="17">
                  <c:v>1018</c:v>
                </c:pt>
              </c:numCache>
            </c:numRef>
          </c:val>
        </c:ser>
        <c:dLbls>
          <c:showLegendKey val="0"/>
          <c:showVal val="0"/>
          <c:showCatName val="0"/>
          <c:showSerName val="0"/>
          <c:showPercent val="0"/>
          <c:showBubbleSize val="0"/>
        </c:dLbls>
        <c:gapWidth val="0"/>
        <c:axId val="80864768"/>
        <c:axId val="80866304"/>
      </c:barChart>
      <c:catAx>
        <c:axId val="80864768"/>
        <c:scaling>
          <c:orientation val="minMax"/>
        </c:scaling>
        <c:delete val="0"/>
        <c:axPos val="l"/>
        <c:majorTickMark val="out"/>
        <c:minorTickMark val="none"/>
        <c:tickLblPos val="low"/>
        <c:spPr>
          <a:ln w="25400">
            <a:solidFill>
              <a:schemeClr val="tx1"/>
            </a:solidFill>
          </a:ln>
        </c:spPr>
        <c:txPr>
          <a:bodyPr/>
          <a:lstStyle/>
          <a:p>
            <a:pPr>
              <a:defRPr sz="1400" baseline="0">
                <a:solidFill>
                  <a:schemeClr val="tx1"/>
                </a:solidFill>
              </a:defRPr>
            </a:pPr>
            <a:endParaRPr lang="en-US"/>
          </a:p>
        </c:txPr>
        <c:crossAx val="80866304"/>
        <c:crosses val="autoZero"/>
        <c:auto val="1"/>
        <c:lblAlgn val="ctr"/>
        <c:lblOffset val="100"/>
        <c:tickLblSkip val="1"/>
        <c:noMultiLvlLbl val="0"/>
      </c:catAx>
      <c:valAx>
        <c:axId val="80866304"/>
        <c:scaling>
          <c:orientation val="minMax"/>
        </c:scaling>
        <c:delete val="0"/>
        <c:axPos val="b"/>
        <c:numFmt formatCode="General" sourceLinked="1"/>
        <c:majorTickMark val="out"/>
        <c:minorTickMark val="none"/>
        <c:tickLblPos val="nextTo"/>
        <c:spPr>
          <a:ln w="25400">
            <a:solidFill>
              <a:schemeClr val="tx1"/>
            </a:solidFill>
          </a:ln>
        </c:spPr>
        <c:txPr>
          <a:bodyPr/>
          <a:lstStyle/>
          <a:p>
            <a:pPr>
              <a:defRPr>
                <a:solidFill>
                  <a:schemeClr val="tx1"/>
                </a:solidFill>
              </a:defRPr>
            </a:pPr>
            <a:endParaRPr lang="en-US"/>
          </a:p>
        </c:txPr>
        <c:crossAx val="80864768"/>
        <c:crosses val="autoZero"/>
        <c:crossBetween val="between"/>
      </c:valAx>
      <c:spPr>
        <a:ln w="15875">
          <a:solidFill>
            <a:schemeClr val="tx1"/>
          </a:solid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88628370457199"/>
          <c:y val="6.1965811965812002E-2"/>
          <c:w val="0.82604902105961198"/>
          <c:h val="0.82176496350639405"/>
        </c:manualLayout>
      </c:layout>
      <c:lineChart>
        <c:grouping val="standard"/>
        <c:varyColors val="0"/>
        <c:ser>
          <c:idx val="0"/>
          <c:order val="0"/>
          <c:tx>
            <c:strRef>
              <c:f>Sheet1!$B$1</c:f>
              <c:strCache>
                <c:ptCount val="1"/>
                <c:pt idx="0">
                  <c:v>65+</c:v>
                </c:pt>
              </c:strCache>
            </c:strRef>
          </c:tx>
          <c:cat>
            <c:numRef>
              <c:f>Sheet1!$A$2:$A$14</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Sheet1!$B$2:$B$14</c:f>
              <c:numCache>
                <c:formatCode>General</c:formatCode>
                <c:ptCount val="13"/>
                <c:pt idx="0">
                  <c:v>25500000</c:v>
                </c:pt>
                <c:pt idx="1">
                  <c:v>28416000</c:v>
                </c:pt>
                <c:pt idx="2">
                  <c:v>31242000</c:v>
                </c:pt>
                <c:pt idx="3">
                  <c:v>33619000</c:v>
                </c:pt>
                <c:pt idx="4">
                  <c:v>34992000</c:v>
                </c:pt>
                <c:pt idx="5">
                  <c:v>36704000</c:v>
                </c:pt>
                <c:pt idx="6">
                  <c:v>40122000</c:v>
                </c:pt>
                <c:pt idx="7">
                  <c:v>47695000</c:v>
                </c:pt>
                <c:pt idx="8">
                  <c:v>55969000</c:v>
                </c:pt>
                <c:pt idx="9">
                  <c:v>65052000</c:v>
                </c:pt>
                <c:pt idx="10">
                  <c:v>72774000</c:v>
                </c:pt>
                <c:pt idx="11">
                  <c:v>77315000</c:v>
                </c:pt>
                <c:pt idx="12">
                  <c:v>79719000</c:v>
                </c:pt>
              </c:numCache>
            </c:numRef>
          </c:val>
          <c:smooth val="0"/>
        </c:ser>
        <c:ser>
          <c:idx val="1"/>
          <c:order val="1"/>
          <c:tx>
            <c:strRef>
              <c:f>Sheet1!$C$1</c:f>
              <c:strCache>
                <c:ptCount val="1"/>
                <c:pt idx="0">
                  <c:v>5-17</c:v>
                </c:pt>
              </c:strCache>
            </c:strRef>
          </c:tx>
          <c:cat>
            <c:numRef>
              <c:f>Sheet1!$A$2:$A$14</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Sheet1!$C$2:$C$14</c:f>
              <c:numCache>
                <c:formatCode>General</c:formatCode>
                <c:ptCount val="13"/>
                <c:pt idx="0">
                  <c:v>47407000</c:v>
                </c:pt>
                <c:pt idx="1">
                  <c:v>44782000</c:v>
                </c:pt>
                <c:pt idx="2">
                  <c:v>45184000</c:v>
                </c:pt>
                <c:pt idx="3">
                  <c:v>49023000</c:v>
                </c:pt>
                <c:pt idx="4">
                  <c:v>53118000</c:v>
                </c:pt>
                <c:pt idx="5">
                  <c:v>53265000</c:v>
                </c:pt>
                <c:pt idx="6">
                  <c:v>53317000</c:v>
                </c:pt>
                <c:pt idx="7" formatCode="0">
                  <c:v>53467000</c:v>
                </c:pt>
                <c:pt idx="8" formatCode="0">
                  <c:v>54351000</c:v>
                </c:pt>
                <c:pt idx="9" formatCode="0">
                  <c:v>56076000</c:v>
                </c:pt>
                <c:pt idx="10" formatCode="0">
                  <c:v>58096000</c:v>
                </c:pt>
                <c:pt idx="11" formatCode="0">
                  <c:v>58993000</c:v>
                </c:pt>
                <c:pt idx="12" formatCode="0">
                  <c:v>59617000</c:v>
                </c:pt>
              </c:numCache>
            </c:numRef>
          </c:val>
          <c:smooth val="0"/>
        </c:ser>
        <c:dLbls>
          <c:showLegendKey val="0"/>
          <c:showVal val="0"/>
          <c:showCatName val="0"/>
          <c:showSerName val="0"/>
          <c:showPercent val="0"/>
          <c:showBubbleSize val="0"/>
        </c:dLbls>
        <c:marker val="1"/>
        <c:smooth val="0"/>
        <c:axId val="82908288"/>
        <c:axId val="82909824"/>
      </c:lineChart>
      <c:catAx>
        <c:axId val="82908288"/>
        <c:scaling>
          <c:orientation val="minMax"/>
        </c:scaling>
        <c:delete val="0"/>
        <c:axPos val="b"/>
        <c:numFmt formatCode="General" sourceLinked="1"/>
        <c:majorTickMark val="out"/>
        <c:minorTickMark val="none"/>
        <c:tickLblPos val="nextTo"/>
        <c:txPr>
          <a:bodyPr rot="-1200000" vert="horz"/>
          <a:lstStyle/>
          <a:p>
            <a:pPr>
              <a:defRPr/>
            </a:pPr>
            <a:endParaRPr lang="en-US"/>
          </a:p>
        </c:txPr>
        <c:crossAx val="82909824"/>
        <c:crosses val="autoZero"/>
        <c:auto val="1"/>
        <c:lblAlgn val="ctr"/>
        <c:lblOffset val="100"/>
        <c:tickLblSkip val="1"/>
        <c:tickMarkSkip val="1"/>
        <c:noMultiLvlLbl val="0"/>
      </c:catAx>
      <c:valAx>
        <c:axId val="82909824"/>
        <c:scaling>
          <c:orientation val="minMax"/>
        </c:scaling>
        <c:delete val="0"/>
        <c:axPos val="l"/>
        <c:majorGridlines/>
        <c:numFmt formatCode="#,##0" sourceLinked="0"/>
        <c:majorTickMark val="out"/>
        <c:minorTickMark val="none"/>
        <c:tickLblPos val="nextTo"/>
        <c:txPr>
          <a:bodyPr rot="0" vert="horz"/>
          <a:lstStyle/>
          <a:p>
            <a:pPr>
              <a:defRPr/>
            </a:pPr>
            <a:endParaRPr lang="en-US"/>
          </a:p>
        </c:txPr>
        <c:crossAx val="82908288"/>
        <c:crosses val="autoZero"/>
        <c:crossBetween val="between"/>
        <c:dispUnits>
          <c:builtInUnit val="thousands"/>
          <c:dispUnitsLbl>
            <c:layout>
              <c:manualLayout>
                <c:xMode val="edge"/>
                <c:yMode val="edge"/>
                <c:x val="2.4452471509303101E-3"/>
                <c:y val="0.29934393918788699"/>
              </c:manualLayout>
            </c:layout>
            <c:txPr>
              <a:bodyPr/>
              <a:lstStyle/>
              <a:p>
                <a:pPr>
                  <a:defRPr sz="1800">
                    <a:solidFill>
                      <a:schemeClr val="accent3">
                        <a:lumMod val="75000"/>
                      </a:schemeClr>
                    </a:solidFill>
                  </a:defRPr>
                </a:pPr>
                <a:endParaRPr lang="en-US"/>
              </a:p>
            </c:txPr>
          </c:dispUnitsLbl>
        </c:dispUnits>
      </c:valAx>
    </c:plotArea>
    <c:legend>
      <c:legendPos val="r"/>
      <c:layout>
        <c:manualLayout>
          <c:xMode val="edge"/>
          <c:yMode val="edge"/>
          <c:x val="0.76588994390407095"/>
          <c:y val="0.52563367079115098"/>
          <c:w val="0.131301271164634"/>
          <c:h val="0.169800337457818"/>
        </c:manualLayout>
      </c:layout>
      <c:overlay val="0"/>
    </c:legend>
    <c:plotVisOnly val="1"/>
    <c:dispBlanksAs val="gap"/>
    <c:showDLblsOverMax val="0"/>
  </c:chart>
  <c:txPr>
    <a:bodyPr/>
    <a:lstStyle/>
    <a:p>
      <a:pPr>
        <a:defRPr sz="15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accent3">
                  <a:lumMod val="75000"/>
                </a:schemeClr>
              </a:solidFill>
            </a:defRPr>
          </a:pPr>
          <a:endParaRPr lang="en-US"/>
        </a:p>
      </c:txPr>
    </c:title>
    <c:autoTitleDeleted val="0"/>
    <c:plotArea>
      <c:layout/>
      <c:barChart>
        <c:barDir val="col"/>
        <c:grouping val="clustered"/>
        <c:varyColors val="0"/>
        <c:ser>
          <c:idx val="0"/>
          <c:order val="0"/>
          <c:tx>
            <c:strRef>
              <c:f>Sheet1!$D$4</c:f>
              <c:strCache>
                <c:ptCount val="1"/>
                <c:pt idx="0">
                  <c:v>Annual Percent Change</c:v>
                </c:pt>
              </c:strCache>
            </c:strRef>
          </c:tx>
          <c:spPr>
            <a:solidFill>
              <a:schemeClr val="bg2"/>
            </a:solidFill>
          </c:spPr>
          <c:invertIfNegative val="0"/>
          <c:dPt>
            <c:idx val="6"/>
            <c:invertIfNegative val="0"/>
            <c:bubble3D val="0"/>
            <c:spPr>
              <a:solidFill>
                <a:schemeClr val="accent1"/>
              </a:solidFill>
            </c:spPr>
          </c:dPt>
          <c:dPt>
            <c:idx val="7"/>
            <c:invertIfNegative val="0"/>
            <c:bubble3D val="0"/>
            <c:spPr>
              <a:solidFill>
                <a:schemeClr val="accent1"/>
              </a:solidFill>
            </c:spPr>
          </c:dPt>
          <c:dPt>
            <c:idx val="8"/>
            <c:invertIfNegative val="0"/>
            <c:bubble3D val="0"/>
            <c:spPr>
              <a:solidFill>
                <a:schemeClr val="accent1"/>
              </a:solidFill>
            </c:spPr>
          </c:dPt>
          <c:dLbls>
            <c:numFmt formatCode="0.0%" sourceLinked="0"/>
            <c:showLegendKey val="0"/>
            <c:showVal val="1"/>
            <c:showCatName val="0"/>
            <c:showSerName val="0"/>
            <c:showPercent val="0"/>
            <c:showBubbleSize val="0"/>
            <c:showLeaderLines val="0"/>
          </c:dLbls>
          <c:cat>
            <c:strRef>
              <c:f>Sheet1!$C$5:$C$13</c:f>
              <c:strCache>
                <c:ptCount val="9"/>
                <c:pt idx="0">
                  <c:v>50-60</c:v>
                </c:pt>
                <c:pt idx="1">
                  <c:v>60-70</c:v>
                </c:pt>
                <c:pt idx="2">
                  <c:v>70-80</c:v>
                </c:pt>
                <c:pt idx="3">
                  <c:v>80-90</c:v>
                </c:pt>
                <c:pt idx="4">
                  <c:v>90-00</c:v>
                </c:pt>
                <c:pt idx="5">
                  <c:v>00-10</c:v>
                </c:pt>
                <c:pt idx="6">
                  <c:v>10-20</c:v>
                </c:pt>
                <c:pt idx="7">
                  <c:v>20-30</c:v>
                </c:pt>
                <c:pt idx="8">
                  <c:v>30-40</c:v>
                </c:pt>
              </c:strCache>
            </c:strRef>
          </c:cat>
          <c:val>
            <c:numRef>
              <c:f>Sheet1!$D$5:$D$13</c:f>
              <c:numCache>
                <c:formatCode>General</c:formatCode>
                <c:ptCount val="9"/>
                <c:pt idx="0">
                  <c:v>1.0999999999999999E-2</c:v>
                </c:pt>
                <c:pt idx="1">
                  <c:v>1.7000000000000001E-2</c:v>
                </c:pt>
                <c:pt idx="2">
                  <c:v>2.5999999999999999E-2</c:v>
                </c:pt>
                <c:pt idx="3">
                  <c:v>1.6E-2</c:v>
                </c:pt>
                <c:pt idx="4">
                  <c:v>1.2999999999999999E-2</c:v>
                </c:pt>
                <c:pt idx="5">
                  <c:v>8.0000000000000002E-3</c:v>
                </c:pt>
                <c:pt idx="6">
                  <c:v>7.0000000000000001E-3</c:v>
                </c:pt>
                <c:pt idx="7">
                  <c:v>3.0000000000000001E-3</c:v>
                </c:pt>
                <c:pt idx="8">
                  <c:v>6.0000000000000001E-3</c:v>
                </c:pt>
              </c:numCache>
            </c:numRef>
          </c:val>
        </c:ser>
        <c:dLbls>
          <c:showLegendKey val="0"/>
          <c:showVal val="0"/>
          <c:showCatName val="0"/>
          <c:showSerName val="0"/>
          <c:showPercent val="0"/>
          <c:showBubbleSize val="0"/>
        </c:dLbls>
        <c:gapWidth val="15"/>
        <c:axId val="82972032"/>
        <c:axId val="82977920"/>
      </c:barChart>
      <c:catAx>
        <c:axId val="82972032"/>
        <c:scaling>
          <c:orientation val="minMax"/>
        </c:scaling>
        <c:delete val="0"/>
        <c:axPos val="b"/>
        <c:majorTickMark val="out"/>
        <c:minorTickMark val="none"/>
        <c:tickLblPos val="nextTo"/>
        <c:crossAx val="82977920"/>
        <c:crosses val="autoZero"/>
        <c:auto val="1"/>
        <c:lblAlgn val="ctr"/>
        <c:lblOffset val="100"/>
        <c:noMultiLvlLbl val="0"/>
      </c:catAx>
      <c:valAx>
        <c:axId val="82977920"/>
        <c:scaling>
          <c:orientation val="minMax"/>
        </c:scaling>
        <c:delete val="0"/>
        <c:axPos val="l"/>
        <c:numFmt formatCode="0.0%" sourceLinked="0"/>
        <c:majorTickMark val="out"/>
        <c:minorTickMark val="none"/>
        <c:tickLblPos val="nextTo"/>
        <c:crossAx val="82972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58176505923499E-2"/>
          <c:y val="2.6058673367953099E-2"/>
          <c:w val="0.83953583704559998"/>
          <c:h val="0.85342155280046395"/>
        </c:manualLayout>
      </c:layout>
      <c:barChart>
        <c:barDir val="bar"/>
        <c:grouping val="clustered"/>
        <c:varyColors val="0"/>
        <c:ser>
          <c:idx val="0"/>
          <c:order val="0"/>
          <c:tx>
            <c:v>Male</c:v>
          </c:tx>
          <c:invertIfNegative val="0"/>
          <c:cat>
            <c:strRef>
              <c:f>'1900'!$B$27:$B$44</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c:v>
                </c:pt>
              </c:strCache>
            </c:strRef>
          </c:cat>
          <c:val>
            <c:numRef>
              <c:f>'1900'!$O$27:$O$44</c:f>
              <c:numCache>
                <c:formatCode>0.0</c:formatCode>
                <c:ptCount val="18"/>
                <c:pt idx="0">
                  <c:v>-5.874959653992641</c:v>
                </c:pt>
                <c:pt idx="1">
                  <c:v>-5.9835388289974683</c:v>
                </c:pt>
                <c:pt idx="2">
                  <c:v>-5.6041572525982559</c:v>
                </c:pt>
                <c:pt idx="3">
                  <c:v>-5.2349590084565216</c:v>
                </c:pt>
                <c:pt idx="4">
                  <c:v>-4.8296752953327751</c:v>
                </c:pt>
                <c:pt idx="5">
                  <c:v>-4.3145374733716348</c:v>
                </c:pt>
                <c:pt idx="6">
                  <c:v>-3.6892711897230641</c:v>
                </c:pt>
                <c:pt idx="7">
                  <c:v>-3.2285359240849529</c:v>
                </c:pt>
                <c:pt idx="8">
                  <c:v>-2.7596023497514688</c:v>
                </c:pt>
                <c:pt idx="9">
                  <c:v>-2.1737460460912801</c:v>
                </c:pt>
                <c:pt idx="10">
                  <c:v>-1.888257698018204</c:v>
                </c:pt>
                <c:pt idx="11">
                  <c:v>-1.4626880123942929</c:v>
                </c:pt>
                <c:pt idx="12">
                  <c:v>-1.1383706668388101</c:v>
                </c:pt>
                <c:pt idx="13">
                  <c:v>-0.815102317474663</c:v>
                </c:pt>
                <c:pt idx="14">
                  <c:v>-0.51830094893809298</c:v>
                </c:pt>
                <c:pt idx="15">
                  <c:v>-0.24214866696791701</c:v>
                </c:pt>
                <c:pt idx="16">
                  <c:v>-0.16143244464527801</c:v>
                </c:pt>
                <c:pt idx="17">
                  <c:v>-8.0716222322639003E-2</c:v>
                </c:pt>
              </c:numCache>
            </c:numRef>
          </c:val>
        </c:ser>
        <c:ser>
          <c:idx val="1"/>
          <c:order val="1"/>
          <c:tx>
            <c:v>Female</c:v>
          </c:tx>
          <c:invertIfNegative val="0"/>
          <c:val>
            <c:numRef>
              <c:f>'1900'!$P$27:$P$44</c:f>
              <c:numCache>
                <c:formatCode>0.0</c:formatCode>
                <c:ptCount val="18"/>
                <c:pt idx="0">
                  <c:v>5.874959653992641</c:v>
                </c:pt>
                <c:pt idx="1">
                  <c:v>5.9835388289974683</c:v>
                </c:pt>
                <c:pt idx="2">
                  <c:v>5.6041572525982559</c:v>
                </c:pt>
                <c:pt idx="3">
                  <c:v>5.2349590084565216</c:v>
                </c:pt>
                <c:pt idx="4">
                  <c:v>4.8296752953327751</c:v>
                </c:pt>
                <c:pt idx="5">
                  <c:v>4.3145374733716348</c:v>
                </c:pt>
                <c:pt idx="6">
                  <c:v>3.6892711897230641</c:v>
                </c:pt>
                <c:pt idx="7">
                  <c:v>3.2285359240849529</c:v>
                </c:pt>
                <c:pt idx="8">
                  <c:v>2.7596023497514688</c:v>
                </c:pt>
                <c:pt idx="9">
                  <c:v>2.1737460460912801</c:v>
                </c:pt>
                <c:pt idx="10">
                  <c:v>1.888257698018204</c:v>
                </c:pt>
                <c:pt idx="11">
                  <c:v>1.4626880123942929</c:v>
                </c:pt>
                <c:pt idx="12">
                  <c:v>1.1383706668388101</c:v>
                </c:pt>
                <c:pt idx="13">
                  <c:v>0.815102317474663</c:v>
                </c:pt>
                <c:pt idx="14">
                  <c:v>0.51830094893809298</c:v>
                </c:pt>
                <c:pt idx="15">
                  <c:v>0.24214866696791701</c:v>
                </c:pt>
                <c:pt idx="16">
                  <c:v>0.16143244464527801</c:v>
                </c:pt>
                <c:pt idx="17">
                  <c:v>8.0716222322639003E-2</c:v>
                </c:pt>
              </c:numCache>
            </c:numRef>
          </c:val>
        </c:ser>
        <c:dLbls>
          <c:showLegendKey val="0"/>
          <c:showVal val="0"/>
          <c:showCatName val="0"/>
          <c:showSerName val="0"/>
          <c:showPercent val="0"/>
          <c:showBubbleSize val="0"/>
        </c:dLbls>
        <c:gapWidth val="20"/>
        <c:overlap val="100"/>
        <c:axId val="88401024"/>
        <c:axId val="88402560"/>
      </c:barChart>
      <c:catAx>
        <c:axId val="88401024"/>
        <c:scaling>
          <c:orientation val="minMax"/>
        </c:scaling>
        <c:delete val="0"/>
        <c:axPos val="l"/>
        <c:numFmt formatCode="General" sourceLinked="1"/>
        <c:majorTickMark val="none"/>
        <c:minorTickMark val="none"/>
        <c:tickLblPos val="high"/>
        <c:txPr>
          <a:bodyPr rot="0" vert="horz"/>
          <a:lstStyle/>
          <a:p>
            <a:pPr>
              <a:defRPr/>
            </a:pPr>
            <a:endParaRPr lang="en-US"/>
          </a:p>
        </c:txPr>
        <c:crossAx val="88402560"/>
        <c:crosses val="autoZero"/>
        <c:auto val="1"/>
        <c:lblAlgn val="ctr"/>
        <c:lblOffset val="100"/>
        <c:tickLblSkip val="1"/>
        <c:tickMarkSkip val="1"/>
        <c:noMultiLvlLbl val="0"/>
      </c:catAx>
      <c:valAx>
        <c:axId val="88402560"/>
        <c:scaling>
          <c:orientation val="minMax"/>
          <c:max val="6"/>
          <c:min val="-6"/>
        </c:scaling>
        <c:delete val="0"/>
        <c:axPos val="b"/>
        <c:majorGridlines/>
        <c:numFmt formatCode="0;[Red]0" sourceLinked="0"/>
        <c:majorTickMark val="out"/>
        <c:minorTickMark val="none"/>
        <c:tickLblPos val="nextTo"/>
        <c:txPr>
          <a:bodyPr rot="0" vert="horz"/>
          <a:lstStyle/>
          <a:p>
            <a:pPr>
              <a:defRPr/>
            </a:pPr>
            <a:endParaRPr lang="en-US"/>
          </a:p>
        </c:txPr>
        <c:crossAx val="88401024"/>
        <c:crosses val="autoZero"/>
        <c:crossBetween val="between"/>
        <c:majorUnit val="1"/>
        <c:minorUnit val="0.5"/>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0.1797</cdr:x>
      <cdr:y>0.21577</cdr:y>
    </cdr:from>
    <cdr:to>
      <cdr:x>0.32549</cdr:x>
      <cdr:y>0.26135</cdr:y>
    </cdr:to>
    <cdr:sp macro="" textlink="">
      <cdr:nvSpPr>
        <cdr:cNvPr id="2" name="TextBox 1"/>
        <cdr:cNvSpPr txBox="1"/>
      </cdr:nvSpPr>
      <cdr:spPr>
        <a:xfrm xmlns:a="http://schemas.openxmlformats.org/drawingml/2006/main">
          <a:off x="1382199" y="927234"/>
          <a:ext cx="1121362" cy="1958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0.18585</cdr:x>
      <cdr:y>0.2252</cdr:y>
    </cdr:from>
    <cdr:to>
      <cdr:x>0.26753</cdr:x>
      <cdr:y>0.28022</cdr:y>
    </cdr:to>
    <cdr:sp macro="" textlink="">
      <cdr:nvSpPr>
        <cdr:cNvPr id="3" name="TextBox 2"/>
        <cdr:cNvSpPr txBox="1"/>
      </cdr:nvSpPr>
      <cdr:spPr>
        <a:xfrm xmlns:a="http://schemas.openxmlformats.org/drawingml/2006/main">
          <a:off x="1429486" y="967764"/>
          <a:ext cx="628234" cy="236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$1.75B</a:t>
          </a:r>
          <a:endParaRPr lang="en-US" sz="1100" dirty="0"/>
        </a:p>
      </cdr:txBody>
    </cdr:sp>
  </cdr:relSizeAnchor>
  <cdr:relSizeAnchor xmlns:cdr="http://schemas.openxmlformats.org/drawingml/2006/chartDrawing">
    <cdr:from>
      <cdr:x>0.22048</cdr:x>
      <cdr:y>0.27218</cdr:y>
    </cdr:from>
    <cdr:to>
      <cdr:x>0.2256</cdr:x>
      <cdr:y>0.36057</cdr:y>
    </cdr:to>
    <cdr:cxnSp macro="">
      <cdr:nvCxnSpPr>
        <cdr:cNvPr id="5" name="Straight Arrow Connector 4"/>
        <cdr:cNvCxnSpPr/>
      </cdr:nvCxnSpPr>
      <cdr:spPr>
        <a:xfrm xmlns:a="http://schemas.openxmlformats.org/drawingml/2006/main" flipH="1">
          <a:off x="1787735" y="1201911"/>
          <a:ext cx="41516" cy="390314"/>
        </a:xfrm>
        <a:prstGeom xmlns:a="http://schemas.openxmlformats.org/drawingml/2006/main" prst="straightConnector1">
          <a:avLst/>
        </a:prstGeom>
        <a:ln xmlns:a="http://schemas.openxmlformats.org/drawingml/2006/main" w="19050">
          <a:solidFill>
            <a:schemeClr val="bg2"/>
          </a:solidFill>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0.64079</cdr:x>
      <cdr:y>0.18433</cdr:y>
    </cdr:from>
    <cdr:to>
      <cdr:x>0.73245</cdr:x>
      <cdr:y>0.2362</cdr:y>
    </cdr:to>
    <cdr:sp macro="" textlink="">
      <cdr:nvSpPr>
        <cdr:cNvPr id="10" name="TextBox 9"/>
        <cdr:cNvSpPr txBox="1"/>
      </cdr:nvSpPr>
      <cdr:spPr>
        <a:xfrm xmlns:a="http://schemas.openxmlformats.org/drawingml/2006/main">
          <a:off x="4928676" y="792135"/>
          <a:ext cx="704990" cy="2229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$1.925B</a:t>
          </a:r>
          <a:endParaRPr lang="en-US" sz="1100" dirty="0"/>
        </a:p>
      </cdr:txBody>
    </cdr:sp>
  </cdr:relSizeAnchor>
  <cdr:relSizeAnchor xmlns:cdr="http://schemas.openxmlformats.org/drawingml/2006/chartDrawing">
    <cdr:from>
      <cdr:x>0.68662</cdr:x>
      <cdr:y>0.2362</cdr:y>
    </cdr:from>
    <cdr:to>
      <cdr:x>0.72082</cdr:x>
      <cdr:y>0.30227</cdr:y>
    </cdr:to>
    <cdr:cxnSp macro="">
      <cdr:nvCxnSpPr>
        <cdr:cNvPr id="12" name="Straight Arrow Connector 11"/>
        <cdr:cNvCxnSpPr>
          <a:stCxn xmlns:a="http://schemas.openxmlformats.org/drawingml/2006/main" id="10" idx="2"/>
        </cdr:cNvCxnSpPr>
      </cdr:nvCxnSpPr>
      <cdr:spPr>
        <a:xfrm xmlns:a="http://schemas.openxmlformats.org/drawingml/2006/main">
          <a:off x="5567495" y="1043035"/>
          <a:ext cx="277335" cy="291738"/>
        </a:xfrm>
        <a:prstGeom xmlns:a="http://schemas.openxmlformats.org/drawingml/2006/main" prst="straightConnector1">
          <a:avLst/>
        </a:prstGeom>
        <a:ln xmlns:a="http://schemas.openxmlformats.org/drawingml/2006/main" w="19050">
          <a:solidFill>
            <a:schemeClr val="bg2"/>
          </a:solidFill>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0.3707</cdr:x>
      <cdr:y>0.10051</cdr:y>
    </cdr:from>
    <cdr:to>
      <cdr:x>0.48769</cdr:x>
      <cdr:y>0.19086</cdr:y>
    </cdr:to>
    <cdr:cxnSp macro="">
      <cdr:nvCxnSpPr>
        <cdr:cNvPr id="3" name="Straight Arrow Connector 2"/>
        <cdr:cNvCxnSpPr/>
      </cdr:nvCxnSpPr>
      <cdr:spPr>
        <a:xfrm xmlns:a="http://schemas.openxmlformats.org/drawingml/2006/main" flipV="1">
          <a:off x="2981440" y="459319"/>
          <a:ext cx="940955" cy="412902"/>
        </a:xfrm>
        <a:prstGeom xmlns:a="http://schemas.openxmlformats.org/drawingml/2006/main" prst="straightConnector1">
          <a:avLst/>
        </a:prstGeom>
        <a:ln xmlns:a="http://schemas.openxmlformats.org/drawingml/2006/main" w="19050">
          <a:solidFill>
            <a:schemeClr val="bg2"/>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0.36956</cdr:x>
      <cdr:y>0.18686</cdr:y>
    </cdr:from>
    <cdr:to>
      <cdr:x>0.53756</cdr:x>
      <cdr:y>0.49154</cdr:y>
    </cdr:to>
    <cdr:cxnSp macro="">
      <cdr:nvCxnSpPr>
        <cdr:cNvPr id="7" name="Straight Arrow Connector 6"/>
        <cdr:cNvCxnSpPr/>
      </cdr:nvCxnSpPr>
      <cdr:spPr>
        <a:xfrm xmlns:a="http://schemas.openxmlformats.org/drawingml/2006/main">
          <a:off x="2972303" y="853949"/>
          <a:ext cx="1351198" cy="1392331"/>
        </a:xfrm>
        <a:prstGeom xmlns:a="http://schemas.openxmlformats.org/drawingml/2006/main" prst="straightConnector1">
          <a:avLst/>
        </a:prstGeom>
        <a:ln xmlns:a="http://schemas.openxmlformats.org/drawingml/2006/main" w="19050">
          <a:solidFill>
            <a:schemeClr val="bg2"/>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0.49665</cdr:x>
      <cdr:y>0.62917</cdr:y>
    </cdr:from>
    <cdr:to>
      <cdr:x>0.62684</cdr:x>
      <cdr:y>0.72821</cdr:y>
    </cdr:to>
    <cdr:sp macro="" textlink="">
      <cdr:nvSpPr>
        <cdr:cNvPr id="10" name="TextBox 9"/>
        <cdr:cNvSpPr txBox="1"/>
      </cdr:nvSpPr>
      <cdr:spPr>
        <a:xfrm xmlns:a="http://schemas.openxmlformats.org/drawingml/2006/main">
          <a:off x="3994487" y="2875252"/>
          <a:ext cx="1047093" cy="452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chemeClr val="bg2">
                  <a:lumMod val="50000"/>
                </a:schemeClr>
              </a:solidFill>
            </a:rPr>
            <a:t>Combined Only</a:t>
          </a:r>
        </a:p>
        <a:p xmlns:a="http://schemas.openxmlformats.org/drawingml/2006/main">
          <a:r>
            <a:rPr lang="en-US" sz="1100" dirty="0" smtClean="0">
              <a:solidFill>
                <a:schemeClr val="bg2">
                  <a:lumMod val="50000"/>
                </a:schemeClr>
              </a:solidFill>
            </a:rPr>
            <a:t>$4 Billion</a:t>
          </a:r>
          <a:endParaRPr lang="en-US" sz="1100" dirty="0">
            <a:solidFill>
              <a:schemeClr val="bg2">
                <a:lumMod val="50000"/>
              </a:schemeClr>
            </a:solidFill>
          </a:endParaRPr>
        </a:p>
      </cdr:txBody>
    </cdr:sp>
  </cdr:relSizeAnchor>
  <cdr:relSizeAnchor xmlns:cdr="http://schemas.openxmlformats.org/drawingml/2006/chartDrawing">
    <cdr:from>
      <cdr:x>0.62813</cdr:x>
      <cdr:y>0.61071</cdr:y>
    </cdr:from>
    <cdr:to>
      <cdr:x>0.68425</cdr:x>
      <cdr:y>0.65616</cdr:y>
    </cdr:to>
    <cdr:cxnSp macro="">
      <cdr:nvCxnSpPr>
        <cdr:cNvPr id="12" name="Straight Arrow Connector 11"/>
        <cdr:cNvCxnSpPr/>
      </cdr:nvCxnSpPr>
      <cdr:spPr>
        <a:xfrm xmlns:a="http://schemas.openxmlformats.org/drawingml/2006/main" flipV="1">
          <a:off x="5051926" y="2790863"/>
          <a:ext cx="451367" cy="207711"/>
        </a:xfrm>
        <a:prstGeom xmlns:a="http://schemas.openxmlformats.org/drawingml/2006/main" prst="straightConnector1">
          <a:avLst/>
        </a:prstGeom>
        <a:ln xmlns:a="http://schemas.openxmlformats.org/drawingml/2006/main" w="19050">
          <a:solidFill>
            <a:schemeClr val="bg2"/>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0.48968</cdr:x>
      <cdr:y>0.80825</cdr:y>
    </cdr:from>
    <cdr:to>
      <cdr:x>0.59144</cdr:x>
      <cdr:y>0.85719</cdr:y>
    </cdr:to>
    <cdr:sp macro="" textlink="">
      <cdr:nvSpPr>
        <cdr:cNvPr id="2" name="TextBox 14"/>
        <cdr:cNvSpPr txBox="1"/>
      </cdr:nvSpPr>
      <cdr:spPr>
        <a:xfrm xmlns:a="http://schemas.openxmlformats.org/drawingml/2006/main">
          <a:off x="4259596" y="4066400"/>
          <a:ext cx="885179"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t>($1,762.1 M)</a:t>
          </a:r>
          <a:endParaRPr lang="en-US" sz="1000" dirty="0"/>
        </a:p>
      </cdr:txBody>
    </cdr:sp>
  </cdr:relSizeAnchor>
</c:userShapes>
</file>

<file path=ppt/drawings/drawing4.xml><?xml version="1.0" encoding="utf-8"?>
<c:userShapes xmlns:c="http://schemas.openxmlformats.org/drawingml/2006/chart">
  <cdr:relSizeAnchor xmlns:cdr="http://schemas.openxmlformats.org/drawingml/2006/chartDrawing">
    <cdr:from>
      <cdr:x>0.32093</cdr:x>
      <cdr:y>0.44286</cdr:y>
    </cdr:from>
    <cdr:to>
      <cdr:x>0.42036</cdr:x>
      <cdr:y>0.49343</cdr:y>
    </cdr:to>
    <cdr:sp macro="" textlink="">
      <cdr:nvSpPr>
        <cdr:cNvPr id="2" name="TextBox 1"/>
        <cdr:cNvSpPr txBox="1"/>
      </cdr:nvSpPr>
      <cdr:spPr>
        <a:xfrm xmlns:a="http://schemas.openxmlformats.org/drawingml/2006/main">
          <a:off x="2332889" y="1952191"/>
          <a:ext cx="722806" cy="2229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0.31628</cdr:x>
      <cdr:y>0.42907</cdr:y>
    </cdr:from>
    <cdr:to>
      <cdr:x>0.41851</cdr:x>
      <cdr:y>0.4919</cdr:y>
    </cdr:to>
    <cdr:sp macro="" textlink="">
      <cdr:nvSpPr>
        <cdr:cNvPr id="3" name="TextBox 2"/>
        <cdr:cNvSpPr txBox="1"/>
      </cdr:nvSpPr>
      <cdr:spPr>
        <a:xfrm xmlns:a="http://schemas.openxmlformats.org/drawingml/2006/main">
          <a:off x="2299113" y="1891396"/>
          <a:ext cx="743071" cy="2769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Negative</a:t>
          </a:r>
          <a:endParaRPr lang="en-US" sz="1100" b="1" dirty="0"/>
        </a:p>
      </cdr:txBody>
    </cdr:sp>
  </cdr:relSizeAnchor>
  <cdr:relSizeAnchor xmlns:cdr="http://schemas.openxmlformats.org/drawingml/2006/chartDrawing">
    <cdr:from>
      <cdr:x>0.33992</cdr:x>
      <cdr:y>0.46894</cdr:y>
    </cdr:from>
    <cdr:to>
      <cdr:x>0.37244</cdr:x>
      <cdr:y>0.5287</cdr:y>
    </cdr:to>
    <cdr:cxnSp macro="">
      <cdr:nvCxnSpPr>
        <cdr:cNvPr id="5" name="Straight Arrow Connector 4"/>
        <cdr:cNvCxnSpPr/>
      </cdr:nvCxnSpPr>
      <cdr:spPr>
        <a:xfrm xmlns:a="http://schemas.openxmlformats.org/drawingml/2006/main" flipH="1">
          <a:off x="2716482" y="2272544"/>
          <a:ext cx="259882" cy="289604"/>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0.37325</cdr:x>
      <cdr:y>0.46501</cdr:y>
    </cdr:from>
    <cdr:to>
      <cdr:x>0.37532</cdr:x>
      <cdr:y>0.5755</cdr:y>
    </cdr:to>
    <cdr:cxnSp macro="">
      <cdr:nvCxnSpPr>
        <cdr:cNvPr id="9" name="Straight Arrow Connector 8"/>
        <cdr:cNvCxnSpPr/>
      </cdr:nvCxnSpPr>
      <cdr:spPr>
        <a:xfrm xmlns:a="http://schemas.openxmlformats.org/drawingml/2006/main">
          <a:off x="2982850" y="2253473"/>
          <a:ext cx="16476" cy="535460"/>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0.56079</cdr:x>
      <cdr:y>0.22153</cdr:y>
    </cdr:from>
    <cdr:to>
      <cdr:x>0.66115</cdr:x>
      <cdr:y>0.28129</cdr:y>
    </cdr:to>
    <cdr:sp macro="" textlink="">
      <cdr:nvSpPr>
        <cdr:cNvPr id="12" name="TextBox 11"/>
        <cdr:cNvSpPr txBox="1"/>
      </cdr:nvSpPr>
      <cdr:spPr>
        <a:xfrm xmlns:a="http://schemas.openxmlformats.org/drawingml/2006/main">
          <a:off x="4481535" y="1073563"/>
          <a:ext cx="802023" cy="289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Negative</a:t>
          </a:r>
          <a:endParaRPr lang="en-US" sz="1100" b="1" dirty="0"/>
        </a:p>
      </cdr:txBody>
    </cdr:sp>
  </cdr:relSizeAnchor>
  <cdr:relSizeAnchor xmlns:cdr="http://schemas.openxmlformats.org/drawingml/2006/chartDrawing">
    <cdr:from>
      <cdr:x>0.55624</cdr:x>
      <cdr:y>0.26442</cdr:y>
    </cdr:from>
    <cdr:to>
      <cdr:x>0.60622</cdr:x>
      <cdr:y>0.31927</cdr:y>
    </cdr:to>
    <cdr:cxnSp macro="">
      <cdr:nvCxnSpPr>
        <cdr:cNvPr id="14" name="Straight Arrow Connector 13"/>
        <cdr:cNvCxnSpPr/>
      </cdr:nvCxnSpPr>
      <cdr:spPr>
        <a:xfrm xmlns:a="http://schemas.openxmlformats.org/drawingml/2006/main" flipH="1">
          <a:off x="4445182" y="1281409"/>
          <a:ext cx="399420" cy="265815"/>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0.59179</cdr:x>
      <cdr:y>0.26716</cdr:y>
    </cdr:from>
    <cdr:to>
      <cdr:x>0.60642</cdr:x>
      <cdr:y>0.42931</cdr:y>
    </cdr:to>
    <cdr:cxnSp macro="">
      <cdr:nvCxnSpPr>
        <cdr:cNvPr id="19" name="Straight Arrow Connector 18"/>
        <cdr:cNvCxnSpPr/>
      </cdr:nvCxnSpPr>
      <cdr:spPr>
        <a:xfrm xmlns:a="http://schemas.openxmlformats.org/drawingml/2006/main" flipH="1">
          <a:off x="4729272" y="1294693"/>
          <a:ext cx="116920" cy="785786"/>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0.64804</cdr:x>
      <cdr:y>0.14251</cdr:y>
    </cdr:from>
    <cdr:to>
      <cdr:x>0.74781</cdr:x>
      <cdr:y>0.20228</cdr:y>
    </cdr:to>
    <cdr:sp macro="" textlink="">
      <cdr:nvSpPr>
        <cdr:cNvPr id="22" name="TextBox 21"/>
        <cdr:cNvSpPr txBox="1"/>
      </cdr:nvSpPr>
      <cdr:spPr>
        <a:xfrm xmlns:a="http://schemas.openxmlformats.org/drawingml/2006/main">
          <a:off x="4710718" y="628214"/>
          <a:ext cx="725254" cy="26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t>Negative</a:t>
          </a:r>
          <a:endParaRPr lang="en-US" sz="1100" b="1" dirty="0"/>
        </a:p>
      </cdr:txBody>
    </cdr:sp>
  </cdr:relSizeAnchor>
  <cdr:relSizeAnchor xmlns:cdr="http://schemas.openxmlformats.org/drawingml/2006/chartDrawing">
    <cdr:from>
      <cdr:x>0.69896</cdr:x>
      <cdr:y>0.18358</cdr:y>
    </cdr:from>
    <cdr:to>
      <cdr:x>0.71254</cdr:x>
      <cdr:y>0.22701</cdr:y>
    </cdr:to>
    <cdr:cxnSp macro="">
      <cdr:nvCxnSpPr>
        <cdr:cNvPr id="24" name="Straight Arrow Connector 23"/>
        <cdr:cNvCxnSpPr/>
      </cdr:nvCxnSpPr>
      <cdr:spPr>
        <a:xfrm xmlns:a="http://schemas.openxmlformats.org/drawingml/2006/main">
          <a:off x="5585708" y="889651"/>
          <a:ext cx="108511" cy="210445"/>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0.30524</cdr:x>
      <cdr:y>0.40218</cdr:y>
    </cdr:from>
    <cdr:to>
      <cdr:x>0.41061</cdr:x>
      <cdr:y>0.48485</cdr:y>
    </cdr:to>
    <cdr:sp macro="" textlink="">
      <cdr:nvSpPr>
        <cdr:cNvPr id="2" name="TextBox 1"/>
        <cdr:cNvSpPr txBox="1"/>
      </cdr:nvSpPr>
      <cdr:spPr>
        <a:xfrm xmlns:a="http://schemas.openxmlformats.org/drawingml/2006/main">
          <a:off x="2218849" y="1878992"/>
          <a:ext cx="765955" cy="386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0.31245</cdr:x>
      <cdr:y>0.40498</cdr:y>
    </cdr:from>
    <cdr:to>
      <cdr:x>0.43673</cdr:x>
      <cdr:y>0.48485</cdr:y>
    </cdr:to>
    <cdr:sp macro="" textlink="">
      <cdr:nvSpPr>
        <cdr:cNvPr id="3" name="TextBox 2"/>
        <cdr:cNvSpPr txBox="1"/>
      </cdr:nvSpPr>
      <cdr:spPr>
        <a:xfrm xmlns:a="http://schemas.openxmlformats.org/drawingml/2006/main">
          <a:off x="2271223" y="1892083"/>
          <a:ext cx="903434" cy="3731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0.25301</cdr:x>
      <cdr:y>0.32652</cdr:y>
    </cdr:from>
    <cdr:to>
      <cdr:x>0.42952</cdr:x>
      <cdr:y>0.40919</cdr:y>
    </cdr:to>
    <cdr:sp macro="" textlink="">
      <cdr:nvSpPr>
        <cdr:cNvPr id="4" name="TextBox 3"/>
        <cdr:cNvSpPr txBox="1"/>
      </cdr:nvSpPr>
      <cdr:spPr>
        <a:xfrm xmlns:a="http://schemas.openxmlformats.org/drawingml/2006/main">
          <a:off x="1839171" y="1525495"/>
          <a:ext cx="1283080" cy="386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Triggers tax cut</a:t>
          </a:r>
        </a:p>
        <a:p xmlns:a="http://schemas.openxmlformats.org/drawingml/2006/main">
          <a:r>
            <a:rPr lang="en-US" dirty="0" smtClean="0"/>
            <a:t>right before recession</a:t>
          </a:r>
          <a:endParaRPr lang="en-US" sz="1100" dirty="0"/>
        </a:p>
      </cdr:txBody>
    </cdr:sp>
  </cdr:relSizeAnchor>
  <cdr:relSizeAnchor xmlns:cdr="http://schemas.openxmlformats.org/drawingml/2006/chartDrawing">
    <cdr:from>
      <cdr:x>0.28402</cdr:x>
      <cdr:y>0.40218</cdr:y>
    </cdr:from>
    <cdr:to>
      <cdr:x>0.33265</cdr:x>
      <cdr:y>0.45402</cdr:y>
    </cdr:to>
    <cdr:cxnSp macro="">
      <cdr:nvCxnSpPr>
        <cdr:cNvPr id="6" name="Straight Arrow Connector 5"/>
        <cdr:cNvCxnSpPr/>
      </cdr:nvCxnSpPr>
      <cdr:spPr>
        <a:xfrm xmlns:a="http://schemas.openxmlformats.org/drawingml/2006/main">
          <a:off x="2064591" y="1878991"/>
          <a:ext cx="353519" cy="24221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0.45818</cdr:x>
      <cdr:y>0.14857</cdr:y>
    </cdr:from>
    <cdr:to>
      <cdr:x>0.64747</cdr:x>
      <cdr:y>0.23544</cdr:y>
    </cdr:to>
    <cdr:sp macro="" textlink="">
      <cdr:nvSpPr>
        <cdr:cNvPr id="9" name="TextBox 8"/>
        <cdr:cNvSpPr txBox="1"/>
      </cdr:nvSpPr>
      <cdr:spPr>
        <a:xfrm xmlns:a="http://schemas.openxmlformats.org/drawingml/2006/main">
          <a:off x="3330576" y="694123"/>
          <a:ext cx="1375992" cy="4058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Triggers tax cuts</a:t>
          </a:r>
        </a:p>
        <a:p xmlns:a="http://schemas.openxmlformats.org/drawingml/2006/main">
          <a:r>
            <a:rPr lang="en-US" sz="1100" dirty="0" smtClean="0"/>
            <a:t>right before recession</a:t>
          </a:r>
          <a:endParaRPr lang="en-US" sz="1100" dirty="0"/>
        </a:p>
      </cdr:txBody>
    </cdr:sp>
  </cdr:relSizeAnchor>
  <cdr:relSizeAnchor xmlns:cdr="http://schemas.openxmlformats.org/drawingml/2006/chartDrawing">
    <cdr:from>
      <cdr:x>0.54204</cdr:x>
      <cdr:y>0.23264</cdr:y>
    </cdr:from>
    <cdr:to>
      <cdr:x>0.5497</cdr:x>
      <cdr:y>0.35454</cdr:y>
    </cdr:to>
    <cdr:cxnSp macro="">
      <cdr:nvCxnSpPr>
        <cdr:cNvPr id="11" name="Straight Arrow Connector 10"/>
        <cdr:cNvCxnSpPr/>
      </cdr:nvCxnSpPr>
      <cdr:spPr>
        <a:xfrm xmlns:a="http://schemas.openxmlformats.org/drawingml/2006/main">
          <a:off x="3940177" y="1086918"/>
          <a:ext cx="55670" cy="56950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0.56642</cdr:x>
      <cdr:y>0.26347</cdr:y>
    </cdr:from>
    <cdr:to>
      <cdr:x>0.69221</cdr:x>
      <cdr:y>0.45918</cdr:y>
    </cdr:to>
    <cdr:sp macro="" textlink="">
      <cdr:nvSpPr>
        <cdr:cNvPr id="15" name="TextBox 14"/>
        <cdr:cNvSpPr txBox="1"/>
      </cdr:nvSpPr>
      <cdr:spPr>
        <a:xfrm xmlns:a="http://schemas.openxmlformats.org/drawingml/2006/main">
          <a:off x="4117370" y="12309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0.54654</cdr:x>
      <cdr:y>0.23544</cdr:y>
    </cdr:from>
    <cdr:to>
      <cdr:x>0.59833</cdr:x>
      <cdr:y>0.3041</cdr:y>
    </cdr:to>
    <cdr:cxnSp macro="">
      <cdr:nvCxnSpPr>
        <cdr:cNvPr id="17" name="Straight Arrow Connector 16"/>
        <cdr:cNvCxnSpPr/>
      </cdr:nvCxnSpPr>
      <cdr:spPr>
        <a:xfrm xmlns:a="http://schemas.openxmlformats.org/drawingml/2006/main">
          <a:off x="3972910" y="1099974"/>
          <a:ext cx="376455" cy="32078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0.54339</cdr:x>
      <cdr:y>0.23264</cdr:y>
    </cdr:from>
    <cdr:to>
      <cdr:x>0.63706</cdr:x>
      <cdr:y>0.26907</cdr:y>
    </cdr:to>
    <cdr:cxnSp macro="">
      <cdr:nvCxnSpPr>
        <cdr:cNvPr id="21" name="Straight Arrow Connector 20"/>
        <cdr:cNvCxnSpPr/>
      </cdr:nvCxnSpPr>
      <cdr:spPr>
        <a:xfrm xmlns:a="http://schemas.openxmlformats.org/drawingml/2006/main">
          <a:off x="3950020" y="1086897"/>
          <a:ext cx="680849" cy="17020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0.73483</cdr:x>
      <cdr:y>0.15137</cdr:y>
    </cdr:from>
    <cdr:to>
      <cdr:x>0.90385</cdr:x>
      <cdr:y>0.20882</cdr:y>
    </cdr:to>
    <cdr:sp macro="" textlink="">
      <cdr:nvSpPr>
        <cdr:cNvPr id="24" name="TextBox 23"/>
        <cdr:cNvSpPr txBox="1"/>
      </cdr:nvSpPr>
      <cdr:spPr>
        <a:xfrm xmlns:a="http://schemas.openxmlformats.org/drawingml/2006/main">
          <a:off x="5341589" y="707215"/>
          <a:ext cx="1228638" cy="268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0.78346</cdr:x>
      <cdr:y>0.15277</cdr:y>
    </cdr:from>
    <cdr:to>
      <cdr:x>0.90925</cdr:x>
      <cdr:y>0.21583</cdr:y>
    </cdr:to>
    <cdr:sp macro="" textlink="">
      <cdr:nvSpPr>
        <cdr:cNvPr id="25" name="TextBox 24"/>
        <cdr:cNvSpPr txBox="1"/>
      </cdr:nvSpPr>
      <cdr:spPr>
        <a:xfrm xmlns:a="http://schemas.openxmlformats.org/drawingml/2006/main">
          <a:off x="5695107" y="713761"/>
          <a:ext cx="914400" cy="2945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0.71862</cdr:x>
      <cdr:y>0.14576</cdr:y>
    </cdr:from>
    <cdr:to>
      <cdr:x>0.87031</cdr:x>
      <cdr:y>0.23264</cdr:y>
    </cdr:to>
    <cdr:sp macro="" textlink="">
      <cdr:nvSpPr>
        <cdr:cNvPr id="26" name="TextBox 25"/>
        <cdr:cNvSpPr txBox="1"/>
      </cdr:nvSpPr>
      <cdr:spPr>
        <a:xfrm xmlns:a="http://schemas.openxmlformats.org/drawingml/2006/main">
          <a:off x="5223751" y="681014"/>
          <a:ext cx="1102695" cy="4059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Tax cut triggered </a:t>
          </a:r>
        </a:p>
        <a:p xmlns:a="http://schemas.openxmlformats.org/drawingml/2006/main">
          <a:r>
            <a:rPr lang="en-US" dirty="0" smtClean="0"/>
            <a:t>after recession</a:t>
          </a:r>
          <a:endParaRPr lang="en-US" sz="1100" dirty="0"/>
        </a:p>
      </cdr:txBody>
    </cdr:sp>
  </cdr:relSizeAnchor>
  <cdr:relSizeAnchor xmlns:cdr="http://schemas.openxmlformats.org/drawingml/2006/chartDrawing">
    <cdr:from>
      <cdr:x>0.82618</cdr:x>
      <cdr:y>0.22423</cdr:y>
    </cdr:from>
    <cdr:to>
      <cdr:x>0.8586</cdr:x>
      <cdr:y>0.25646</cdr:y>
    </cdr:to>
    <cdr:cxnSp macro="">
      <cdr:nvCxnSpPr>
        <cdr:cNvPr id="28" name="Straight Arrow Connector 27"/>
        <cdr:cNvCxnSpPr/>
      </cdr:nvCxnSpPr>
      <cdr:spPr>
        <a:xfrm xmlns:a="http://schemas.openxmlformats.org/drawingml/2006/main">
          <a:off x="6005661" y="1047620"/>
          <a:ext cx="235678" cy="15056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CC74A3-E263-6E4D-A716-2022CB62D9EF}" type="datetimeFigureOut">
              <a:rPr lang="en-US" smtClean="0"/>
              <a:t>1/20/2017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2AB861-5C46-2F40-A02D-6CACDF786588}" type="slidenum">
              <a:rPr lang="en-US" smtClean="0"/>
              <a:t>‹#›</a:t>
            </a:fld>
            <a:endParaRPr lang="en-US"/>
          </a:p>
        </p:txBody>
      </p:sp>
    </p:spTree>
    <p:extLst>
      <p:ext uri="{BB962C8B-B14F-4D97-AF65-F5344CB8AC3E}">
        <p14:creationId xmlns:p14="http://schemas.microsoft.com/office/powerpoint/2010/main" val="8978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F2F85-918B-014F-9DDE-492A17D32DF5}" type="datetimeFigureOut">
              <a:rPr lang="en-US" smtClean="0"/>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97EA5-BCE5-0A4A-8256-F112530FA045}" type="slidenum">
              <a:rPr lang="en-US" smtClean="0"/>
              <a:t>‹#›</a:t>
            </a:fld>
            <a:endParaRPr lang="en-US"/>
          </a:p>
        </p:txBody>
      </p:sp>
    </p:spTree>
    <p:extLst>
      <p:ext uri="{BB962C8B-B14F-4D97-AF65-F5344CB8AC3E}">
        <p14:creationId xmlns:p14="http://schemas.microsoft.com/office/powerpoint/2010/main" val="17385404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480" indent="-282492" eaLnBrk="0" hangingPunct="0">
              <a:defRPr sz="2400">
                <a:solidFill>
                  <a:schemeClr val="tx1"/>
                </a:solidFill>
                <a:latin typeface="Arial" charset="0"/>
                <a:ea typeface="ＭＳ Ｐゴシック" charset="0"/>
              </a:defRPr>
            </a:lvl2pPr>
            <a:lvl3pPr marL="1129970" indent="-225994" eaLnBrk="0" hangingPunct="0">
              <a:defRPr sz="2400">
                <a:solidFill>
                  <a:schemeClr val="tx1"/>
                </a:solidFill>
                <a:latin typeface="Arial" charset="0"/>
                <a:ea typeface="ＭＳ Ｐゴシック" charset="0"/>
              </a:defRPr>
            </a:lvl3pPr>
            <a:lvl4pPr marL="1581958" indent="-225994" eaLnBrk="0" hangingPunct="0">
              <a:defRPr sz="2400">
                <a:solidFill>
                  <a:schemeClr val="tx1"/>
                </a:solidFill>
                <a:latin typeface="Arial" charset="0"/>
                <a:ea typeface="ＭＳ Ｐゴシック" charset="0"/>
              </a:defRPr>
            </a:lvl4pPr>
            <a:lvl5pPr marL="2033946" indent="-225994" eaLnBrk="0" hangingPunct="0">
              <a:defRPr sz="2400">
                <a:solidFill>
                  <a:schemeClr val="tx1"/>
                </a:solidFill>
                <a:latin typeface="Arial" charset="0"/>
                <a:ea typeface="ＭＳ Ｐゴシック" charset="0"/>
              </a:defRPr>
            </a:lvl5pPr>
            <a:lvl6pPr marL="2485934" indent="-225994" eaLnBrk="0" fontAlgn="base" hangingPunct="0">
              <a:spcBef>
                <a:spcPct val="0"/>
              </a:spcBef>
              <a:spcAft>
                <a:spcPct val="0"/>
              </a:spcAft>
              <a:defRPr sz="2400">
                <a:solidFill>
                  <a:schemeClr val="tx1"/>
                </a:solidFill>
                <a:latin typeface="Arial" charset="0"/>
                <a:ea typeface="ＭＳ Ｐゴシック" charset="0"/>
              </a:defRPr>
            </a:lvl6pPr>
            <a:lvl7pPr marL="2937921" indent="-225994" eaLnBrk="0" fontAlgn="base" hangingPunct="0">
              <a:spcBef>
                <a:spcPct val="0"/>
              </a:spcBef>
              <a:spcAft>
                <a:spcPct val="0"/>
              </a:spcAft>
              <a:defRPr sz="2400">
                <a:solidFill>
                  <a:schemeClr val="tx1"/>
                </a:solidFill>
                <a:latin typeface="Arial" charset="0"/>
                <a:ea typeface="ＭＳ Ｐゴシック" charset="0"/>
              </a:defRPr>
            </a:lvl7pPr>
            <a:lvl8pPr marL="3389909" indent="-225994" eaLnBrk="0" fontAlgn="base" hangingPunct="0">
              <a:spcBef>
                <a:spcPct val="0"/>
              </a:spcBef>
              <a:spcAft>
                <a:spcPct val="0"/>
              </a:spcAft>
              <a:defRPr sz="2400">
                <a:solidFill>
                  <a:schemeClr val="tx1"/>
                </a:solidFill>
                <a:latin typeface="Arial" charset="0"/>
                <a:ea typeface="ＭＳ Ｐゴシック" charset="0"/>
              </a:defRPr>
            </a:lvl8pPr>
            <a:lvl9pPr marL="3841897" indent="-22599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039DB-6657-2444-B260-14E59CF9D473}"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480" indent="-282492" eaLnBrk="0" hangingPunct="0">
              <a:defRPr sz="2400">
                <a:solidFill>
                  <a:schemeClr val="tx1"/>
                </a:solidFill>
                <a:latin typeface="Arial" charset="0"/>
                <a:ea typeface="ＭＳ Ｐゴシック" charset="0"/>
              </a:defRPr>
            </a:lvl2pPr>
            <a:lvl3pPr marL="1129970" indent="-225994" eaLnBrk="0" hangingPunct="0">
              <a:defRPr sz="2400">
                <a:solidFill>
                  <a:schemeClr val="tx1"/>
                </a:solidFill>
                <a:latin typeface="Arial" charset="0"/>
                <a:ea typeface="ＭＳ Ｐゴシック" charset="0"/>
              </a:defRPr>
            </a:lvl3pPr>
            <a:lvl4pPr marL="1581958" indent="-225994" eaLnBrk="0" hangingPunct="0">
              <a:defRPr sz="2400">
                <a:solidFill>
                  <a:schemeClr val="tx1"/>
                </a:solidFill>
                <a:latin typeface="Arial" charset="0"/>
                <a:ea typeface="ＭＳ Ｐゴシック" charset="0"/>
              </a:defRPr>
            </a:lvl4pPr>
            <a:lvl5pPr marL="2033946" indent="-225994" eaLnBrk="0" hangingPunct="0">
              <a:defRPr sz="2400">
                <a:solidFill>
                  <a:schemeClr val="tx1"/>
                </a:solidFill>
                <a:latin typeface="Arial" charset="0"/>
                <a:ea typeface="ＭＳ Ｐゴシック" charset="0"/>
              </a:defRPr>
            </a:lvl5pPr>
            <a:lvl6pPr marL="2485934" indent="-225994" eaLnBrk="0" fontAlgn="base" hangingPunct="0">
              <a:spcBef>
                <a:spcPct val="0"/>
              </a:spcBef>
              <a:spcAft>
                <a:spcPct val="0"/>
              </a:spcAft>
              <a:defRPr sz="2400">
                <a:solidFill>
                  <a:schemeClr val="tx1"/>
                </a:solidFill>
                <a:latin typeface="Arial" charset="0"/>
                <a:ea typeface="ＭＳ Ｐゴシック" charset="0"/>
              </a:defRPr>
            </a:lvl6pPr>
            <a:lvl7pPr marL="2937921" indent="-225994" eaLnBrk="0" fontAlgn="base" hangingPunct="0">
              <a:spcBef>
                <a:spcPct val="0"/>
              </a:spcBef>
              <a:spcAft>
                <a:spcPct val="0"/>
              </a:spcAft>
              <a:defRPr sz="2400">
                <a:solidFill>
                  <a:schemeClr val="tx1"/>
                </a:solidFill>
                <a:latin typeface="Arial" charset="0"/>
                <a:ea typeface="ＭＳ Ｐゴシック" charset="0"/>
              </a:defRPr>
            </a:lvl7pPr>
            <a:lvl8pPr marL="3389909" indent="-225994" eaLnBrk="0" fontAlgn="base" hangingPunct="0">
              <a:spcBef>
                <a:spcPct val="0"/>
              </a:spcBef>
              <a:spcAft>
                <a:spcPct val="0"/>
              </a:spcAft>
              <a:defRPr sz="2400">
                <a:solidFill>
                  <a:schemeClr val="tx1"/>
                </a:solidFill>
                <a:latin typeface="Arial" charset="0"/>
                <a:ea typeface="ＭＳ Ｐゴシック" charset="0"/>
              </a:defRPr>
            </a:lvl8pPr>
            <a:lvl9pPr marL="3841897" indent="-22599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76993-E5AF-F548-BCC0-9BB42A042EB7}"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A7AE053-4FDF-49DD-8CFC-9F6B6F1BA94A}" type="slidenum">
              <a:rPr lang="en-US" altLang="en-US" smtClean="0">
                <a:latin typeface="Calibri" pitchFamily="34" charset="0"/>
              </a:rPr>
              <a:pPr eaLnBrk="1" fontAlgn="base" hangingPunct="1">
                <a:spcBef>
                  <a:spcPct val="0"/>
                </a:spcBef>
                <a:spcAft>
                  <a:spcPct val="0"/>
                </a:spcAft>
              </a:pPr>
              <a:t>17</a:t>
            </a:fld>
            <a:endParaRPr lang="en-US" altLang="en-US" smtClean="0">
              <a:latin typeface="Calibri" pitchFamily="34" charset="0"/>
            </a:endParaRPr>
          </a:p>
        </p:txBody>
      </p:sp>
      <p:sp>
        <p:nvSpPr>
          <p:cNvPr id="18435"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6FDAC7-4DB4-4F62-A25B-4A79865B9EFB}" type="slidenum">
              <a:rPr lang="en-US" altLang="en-US" sz="1200">
                <a:latin typeface="Calibri" pitchFamily="34" charset="0"/>
              </a:rPr>
              <a:pPr algn="r" eaLnBrk="1" hangingPunct="1"/>
              <a:t>17</a:t>
            </a:fld>
            <a:endParaRPr lang="en-US" altLang="en-US" sz="1200">
              <a:latin typeface="Calibri" pitchFamily="34" charset="0"/>
            </a:endParaRPr>
          </a:p>
        </p:txBody>
      </p:sp>
      <p:sp>
        <p:nvSpPr>
          <p:cNvPr id="1843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94E4B57-C587-4F34-BD56-5533D38E3ECC}" type="slidenum">
              <a:rPr lang="en-US" altLang="en-US" sz="1200">
                <a:latin typeface="Calibri" pitchFamily="34" charset="0"/>
              </a:rPr>
              <a:pPr algn="r" eaLnBrk="1" hangingPunct="1"/>
              <a:t>17</a:t>
            </a:fld>
            <a:endParaRPr lang="en-US" altLang="en-US" sz="1200">
              <a:latin typeface="Calibri" pitchFamily="34" charset="0"/>
            </a:endParaRPr>
          </a:p>
        </p:txBody>
      </p:sp>
      <p:sp>
        <p:nvSpPr>
          <p:cNvPr id="184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8" name="Rectangle 3"/>
          <p:cNvSpPr>
            <a:spLocks noGrp="1" noChangeArrowheads="1"/>
          </p:cNvSpPr>
          <p:nvPr>
            <p:ph type="body" idx="1"/>
          </p:nvPr>
        </p:nvSpPr>
        <p:spPr bwMode="auto">
          <a:xfrm>
            <a:off x="685800" y="4347148"/>
            <a:ext cx="5486400" cy="41113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480" indent="-282492" eaLnBrk="0" hangingPunct="0">
              <a:defRPr sz="2400">
                <a:solidFill>
                  <a:schemeClr val="tx1"/>
                </a:solidFill>
                <a:latin typeface="Arial" charset="0"/>
                <a:ea typeface="ＭＳ Ｐゴシック" charset="0"/>
              </a:defRPr>
            </a:lvl2pPr>
            <a:lvl3pPr marL="1129970" indent="-225994" eaLnBrk="0" hangingPunct="0">
              <a:defRPr sz="2400">
                <a:solidFill>
                  <a:schemeClr val="tx1"/>
                </a:solidFill>
                <a:latin typeface="Arial" charset="0"/>
                <a:ea typeface="ＭＳ Ｐゴシック" charset="0"/>
              </a:defRPr>
            </a:lvl3pPr>
            <a:lvl4pPr marL="1581958" indent="-225994" eaLnBrk="0" hangingPunct="0">
              <a:defRPr sz="2400">
                <a:solidFill>
                  <a:schemeClr val="tx1"/>
                </a:solidFill>
                <a:latin typeface="Arial" charset="0"/>
                <a:ea typeface="ＭＳ Ｐゴシック" charset="0"/>
              </a:defRPr>
            </a:lvl4pPr>
            <a:lvl5pPr marL="2033946" indent="-225994" eaLnBrk="0" hangingPunct="0">
              <a:defRPr sz="2400">
                <a:solidFill>
                  <a:schemeClr val="tx1"/>
                </a:solidFill>
                <a:latin typeface="Arial" charset="0"/>
                <a:ea typeface="ＭＳ Ｐゴシック" charset="0"/>
              </a:defRPr>
            </a:lvl5pPr>
            <a:lvl6pPr marL="2485934" indent="-225994" eaLnBrk="0" fontAlgn="base" hangingPunct="0">
              <a:spcBef>
                <a:spcPct val="0"/>
              </a:spcBef>
              <a:spcAft>
                <a:spcPct val="0"/>
              </a:spcAft>
              <a:defRPr sz="2400">
                <a:solidFill>
                  <a:schemeClr val="tx1"/>
                </a:solidFill>
                <a:latin typeface="Arial" charset="0"/>
                <a:ea typeface="ＭＳ Ｐゴシック" charset="0"/>
              </a:defRPr>
            </a:lvl6pPr>
            <a:lvl7pPr marL="2937921" indent="-225994" eaLnBrk="0" fontAlgn="base" hangingPunct="0">
              <a:spcBef>
                <a:spcPct val="0"/>
              </a:spcBef>
              <a:spcAft>
                <a:spcPct val="0"/>
              </a:spcAft>
              <a:defRPr sz="2400">
                <a:solidFill>
                  <a:schemeClr val="tx1"/>
                </a:solidFill>
                <a:latin typeface="Arial" charset="0"/>
                <a:ea typeface="ＭＳ Ｐゴシック" charset="0"/>
              </a:defRPr>
            </a:lvl7pPr>
            <a:lvl8pPr marL="3389909" indent="-225994" eaLnBrk="0" fontAlgn="base" hangingPunct="0">
              <a:spcBef>
                <a:spcPct val="0"/>
              </a:spcBef>
              <a:spcAft>
                <a:spcPct val="0"/>
              </a:spcAft>
              <a:defRPr sz="2400">
                <a:solidFill>
                  <a:schemeClr val="tx1"/>
                </a:solidFill>
                <a:latin typeface="Arial" charset="0"/>
                <a:ea typeface="ＭＳ Ｐゴシック" charset="0"/>
              </a:defRPr>
            </a:lvl8pPr>
            <a:lvl9pPr marL="3841897" indent="-22599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8BF95D-BC29-DF42-BCA7-F6B83351E327}" type="slidenum">
              <a:rPr lang="en-US" sz="1200">
                <a:latin typeface="Calibri" charset="0"/>
              </a:rPr>
              <a:pPr eaLnBrk="1" hangingPunct="1"/>
              <a:t>34</a:t>
            </a:fld>
            <a:endParaRPr lang="en-US" sz="1200">
              <a:latin typeface="Calibri" charset="0"/>
            </a:endParaRPr>
          </a:p>
        </p:txBody>
      </p:sp>
    </p:spTree>
    <p:extLst>
      <p:ext uri="{BB962C8B-B14F-4D97-AF65-F5344CB8AC3E}">
        <p14:creationId xmlns:p14="http://schemas.microsoft.com/office/powerpoint/2010/main" val="99699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480" indent="-282492" eaLnBrk="0" hangingPunct="0">
              <a:defRPr sz="2400">
                <a:solidFill>
                  <a:schemeClr val="tx1"/>
                </a:solidFill>
                <a:latin typeface="Arial" charset="0"/>
                <a:ea typeface="ＭＳ Ｐゴシック" charset="0"/>
              </a:defRPr>
            </a:lvl2pPr>
            <a:lvl3pPr marL="1129970" indent="-225994" eaLnBrk="0" hangingPunct="0">
              <a:defRPr sz="2400">
                <a:solidFill>
                  <a:schemeClr val="tx1"/>
                </a:solidFill>
                <a:latin typeface="Arial" charset="0"/>
                <a:ea typeface="ＭＳ Ｐゴシック" charset="0"/>
              </a:defRPr>
            </a:lvl3pPr>
            <a:lvl4pPr marL="1581958" indent="-225994" eaLnBrk="0" hangingPunct="0">
              <a:defRPr sz="2400">
                <a:solidFill>
                  <a:schemeClr val="tx1"/>
                </a:solidFill>
                <a:latin typeface="Arial" charset="0"/>
                <a:ea typeface="ＭＳ Ｐゴシック" charset="0"/>
              </a:defRPr>
            </a:lvl4pPr>
            <a:lvl5pPr marL="2033946" indent="-225994" eaLnBrk="0" hangingPunct="0">
              <a:defRPr sz="2400">
                <a:solidFill>
                  <a:schemeClr val="tx1"/>
                </a:solidFill>
                <a:latin typeface="Arial" charset="0"/>
                <a:ea typeface="ＭＳ Ｐゴシック" charset="0"/>
              </a:defRPr>
            </a:lvl5pPr>
            <a:lvl6pPr marL="2485934" indent="-225994" eaLnBrk="0" fontAlgn="base" hangingPunct="0">
              <a:spcBef>
                <a:spcPct val="0"/>
              </a:spcBef>
              <a:spcAft>
                <a:spcPct val="0"/>
              </a:spcAft>
              <a:defRPr sz="2400">
                <a:solidFill>
                  <a:schemeClr val="tx1"/>
                </a:solidFill>
                <a:latin typeface="Arial" charset="0"/>
                <a:ea typeface="ＭＳ Ｐゴシック" charset="0"/>
              </a:defRPr>
            </a:lvl6pPr>
            <a:lvl7pPr marL="2937921" indent="-225994" eaLnBrk="0" fontAlgn="base" hangingPunct="0">
              <a:spcBef>
                <a:spcPct val="0"/>
              </a:spcBef>
              <a:spcAft>
                <a:spcPct val="0"/>
              </a:spcAft>
              <a:defRPr sz="2400">
                <a:solidFill>
                  <a:schemeClr val="tx1"/>
                </a:solidFill>
                <a:latin typeface="Arial" charset="0"/>
                <a:ea typeface="ＭＳ Ｐゴシック" charset="0"/>
              </a:defRPr>
            </a:lvl7pPr>
            <a:lvl8pPr marL="3389909" indent="-225994" eaLnBrk="0" fontAlgn="base" hangingPunct="0">
              <a:spcBef>
                <a:spcPct val="0"/>
              </a:spcBef>
              <a:spcAft>
                <a:spcPct val="0"/>
              </a:spcAft>
              <a:defRPr sz="2400">
                <a:solidFill>
                  <a:schemeClr val="tx1"/>
                </a:solidFill>
                <a:latin typeface="Arial" charset="0"/>
                <a:ea typeface="ＭＳ Ｐゴシック" charset="0"/>
              </a:defRPr>
            </a:lvl8pPr>
            <a:lvl9pPr marL="3841897" indent="-22599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C250F0-6320-8F4C-8931-225405CB6CF7}" type="slidenum">
              <a:rPr lang="en-US" sz="1200">
                <a:latin typeface="Calibri" charset="0"/>
              </a:rPr>
              <a:pPr eaLnBrk="1" hangingPunct="1"/>
              <a:t>35</a:t>
            </a:fld>
            <a:endParaRPr lang="en-US" sz="1200">
              <a:latin typeface="Calibri" charset="0"/>
            </a:endParaRPr>
          </a:p>
        </p:txBody>
      </p:sp>
    </p:spTree>
    <p:extLst>
      <p:ext uri="{BB962C8B-B14F-4D97-AF65-F5344CB8AC3E}">
        <p14:creationId xmlns:p14="http://schemas.microsoft.com/office/powerpoint/2010/main" val="3142437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E1899E6-4CC0-AD4C-8D8D-3A2411932128}" type="datetime1">
              <a:rPr lang="en-US" smtClean="0"/>
              <a:t>1/20/2017</a:t>
            </a:fld>
            <a:endParaRPr lang="en-US" dirty="0"/>
          </a:p>
        </p:txBody>
      </p:sp>
      <p:sp>
        <p:nvSpPr>
          <p:cNvPr id="5" name="Footer Placeholder 4"/>
          <p:cNvSpPr>
            <a:spLocks noGrp="1"/>
          </p:cNvSpPr>
          <p:nvPr>
            <p:ph type="ftr" sz="quarter" idx="11"/>
          </p:nvPr>
        </p:nvSpPr>
        <p:spPr/>
        <p:txBody>
          <a:bodyPr/>
          <a:lstStyle/>
          <a:p>
            <a:r>
              <a:rPr lang="en-US" smtClean="0"/>
              <a:t>James R. Moody &amp; Associates</a:t>
            </a:r>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8444C40-E3CE-3143-98D0-73BB1A2DFA0C}" type="datetime1">
              <a:rPr lang="en-US" smtClean="0"/>
              <a:t>1/20/2017</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James R. Moody &amp; Associates</a:t>
            </a:r>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4C9DCE0-B17C-F143-B8DD-8233AF64BB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CDFAC-6F6F-5A46-BA4D-55D40D93CB4F}"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James R. Moody &amp; Associates</a:t>
            </a:r>
            <a:endParaRPr lang="en-US"/>
          </a:p>
        </p:txBody>
      </p:sp>
      <p:sp>
        <p:nvSpPr>
          <p:cNvPr id="7" name="Slide Number Placeholder 6"/>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1DD7A3C-E30C-F449-AFA1-F60530AADB01}" type="datetime1">
              <a:rPr lang="en-US" smtClean="0"/>
              <a:t>1/20/2017</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r>
              <a:rPr lang="en-US" smtClean="0"/>
              <a:t>James R. Moody &amp; Associates</a:t>
            </a:r>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4C9DCE0-B17C-F143-B8DD-8233AF64BB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17D0616-31F8-C448-B73B-D6817E624A2B}"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6" name="Slide Number Placeholder 5"/>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E79C4A8-A2A6-C645-ABFE-7D539CD19E4D}"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6" name="Slide Number Placeholder 5"/>
          <p:cNvSpPr>
            <a:spLocks noGrp="1"/>
          </p:cNvSpPr>
          <p:nvPr>
            <p:ph type="sldNum" sz="quarter" idx="12"/>
          </p:nvPr>
        </p:nvSpPr>
        <p:spPr/>
        <p:txBody>
          <a:bodyPr/>
          <a:lstStyle/>
          <a:p>
            <a:fld id="{F4C9DCE0-B17C-F143-B8DD-8233AF64BBF9}"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041752-0C15-D34D-B3FD-8D3ACD85BE90}"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6" name="Slide Number Placeholder 5"/>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9AEEF25-C523-374D-BB93-A98437C0CC06}"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6" name="Slide Number Placeholder 5"/>
          <p:cNvSpPr>
            <a:spLocks noGrp="1"/>
          </p:cNvSpPr>
          <p:nvPr>
            <p:ph type="sldNum" sz="quarter" idx="12"/>
          </p:nvPr>
        </p:nvSpPr>
        <p:spPr/>
        <p:txBody>
          <a:bodyPr/>
          <a:lstStyle/>
          <a:p>
            <a:fld id="{F4C9DCE0-B17C-F143-B8DD-8233AF64BBF9}"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CE716-9881-EF4B-8252-BCDAD1781724}" type="datetime1">
              <a:rPr lang="en-US" smtClean="0"/>
              <a:t>1/20/2017</a:t>
            </a:fld>
            <a:endParaRPr lang="en-US"/>
          </a:p>
        </p:txBody>
      </p:sp>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DB5BA89-CDAE-E241-B86B-DCECF91CC53F}" type="datetime1">
              <a:rPr lang="en-US" smtClean="0"/>
              <a:t>1/20/2017</a:t>
            </a:fld>
            <a:endParaRPr lang="en-US"/>
          </a:p>
        </p:txBody>
      </p:sp>
      <p:sp>
        <p:nvSpPr>
          <p:cNvPr id="6" name="Footer Placeholder 5"/>
          <p:cNvSpPr>
            <a:spLocks noGrp="1"/>
          </p:cNvSpPr>
          <p:nvPr>
            <p:ph type="ftr" sz="quarter" idx="11"/>
          </p:nvPr>
        </p:nvSpPr>
        <p:spPr/>
        <p:txBody>
          <a:bodyPr/>
          <a:lstStyle/>
          <a:p>
            <a:r>
              <a:rPr lang="en-US" smtClean="0"/>
              <a:t>James R. Moody &amp; Associates</a:t>
            </a:r>
            <a:endParaRPr lang="en-US"/>
          </a:p>
        </p:txBody>
      </p:sp>
      <p:sp>
        <p:nvSpPr>
          <p:cNvPr id="7" name="Slide Number Placeholder 6"/>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0D54BE-05AF-2C48-9CE4-2D12C981E044}" type="datetime1">
              <a:rPr lang="en-US" smtClean="0"/>
              <a:t>1/20/2017</a:t>
            </a:fld>
            <a:endParaRPr lang="en-US"/>
          </a:p>
        </p:txBody>
      </p:sp>
      <p:sp>
        <p:nvSpPr>
          <p:cNvPr id="8" name="Footer Placeholder 7"/>
          <p:cNvSpPr>
            <a:spLocks noGrp="1"/>
          </p:cNvSpPr>
          <p:nvPr>
            <p:ph type="ftr" sz="quarter" idx="11"/>
          </p:nvPr>
        </p:nvSpPr>
        <p:spPr/>
        <p:txBody>
          <a:bodyPr/>
          <a:lstStyle/>
          <a:p>
            <a:r>
              <a:rPr lang="en-US" smtClean="0"/>
              <a:t>James R. Moody &amp; Associates</a:t>
            </a:r>
            <a:endParaRPr lang="en-US"/>
          </a:p>
        </p:txBody>
      </p:sp>
      <p:sp>
        <p:nvSpPr>
          <p:cNvPr id="9" name="Slide Number Placeholder 8"/>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614A3D2-78EE-014F-969A-5A5F98F23B73}" type="datetime1">
              <a:rPr lang="en-US" smtClean="0"/>
              <a:t>1/20/2017</a:t>
            </a:fld>
            <a:endParaRPr lang="en-US"/>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
        <p:nvSpPr>
          <p:cNvPr id="5" name="Slide Number Placeholder 4"/>
          <p:cNvSpPr>
            <a:spLocks noGrp="1"/>
          </p:cNvSpPr>
          <p:nvPr>
            <p:ph type="sldNum" sz="quarter" idx="12"/>
          </p:nvPr>
        </p:nvSpPr>
        <p:spPr/>
        <p:txBody>
          <a:bodyPr/>
          <a:lstStyle/>
          <a:p>
            <a:fld id="{F4C9DCE0-B17C-F143-B8DD-8233AF64BBF9}"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A2C91C5B-DC47-664D-AB4D-C267668D9223}" type="datetime1">
              <a:rPr lang="en-US" smtClean="0"/>
              <a:t>1/20/2017</a:t>
            </a:fld>
            <a:endParaRPr lang="en-US"/>
          </a:p>
        </p:txBody>
      </p:sp>
      <p:sp>
        <p:nvSpPr>
          <p:cNvPr id="3" name="Footer Placeholder 2"/>
          <p:cNvSpPr>
            <a:spLocks noGrp="1"/>
          </p:cNvSpPr>
          <p:nvPr>
            <p:ph type="ftr" sz="quarter" idx="11"/>
          </p:nvPr>
        </p:nvSpPr>
        <p:spPr/>
        <p:txBody>
          <a:bodyPr/>
          <a:lstStyle/>
          <a:p>
            <a:r>
              <a:rPr lang="en-US" smtClean="0"/>
              <a:t>James R. Moody &amp; Associates</a:t>
            </a:r>
            <a:endParaRPr lang="en-US"/>
          </a:p>
        </p:txBody>
      </p:sp>
      <p:sp>
        <p:nvSpPr>
          <p:cNvPr id="4" name="Slide Number Placeholder 3"/>
          <p:cNvSpPr>
            <a:spLocks noGrp="1"/>
          </p:cNvSpPr>
          <p:nvPr>
            <p:ph type="sldNum" sz="quarter" idx="12"/>
          </p:nvPr>
        </p:nvSpPr>
        <p:spPr/>
        <p:txBody>
          <a:bodyPr/>
          <a:lstStyle/>
          <a:p>
            <a:fld id="{F4C9DCE0-B17C-F143-B8DD-8233AF64BB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6A9E7D4F-701E-2547-AAF6-C9515C21397A}" type="datetime1">
              <a:rPr lang="en-US" smtClean="0"/>
              <a:t>1/20/2017</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James R. Moody &amp; Associates</a:t>
            </a:r>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4C9DCE0-B17C-F143-B8DD-8233AF64BBF9}"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401F5F1E-1568-AE43-887F-DA23A587C108}" type="datetime1">
              <a:rPr lang="en-US" smtClean="0"/>
              <a:t>1/20/2017</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r>
              <a:rPr lang="en-US" smtClean="0"/>
              <a:t>James R. Moody &amp; Associates</a:t>
            </a: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F4C9DCE0-B17C-F143-B8DD-8233AF64BBF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sldNum="0" hd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2275" y="1344242"/>
            <a:ext cx="7725012" cy="1810337"/>
          </a:xfrm>
        </p:spPr>
        <p:txBody>
          <a:bodyPr>
            <a:normAutofit/>
          </a:bodyPr>
          <a:lstStyle/>
          <a:p>
            <a:pPr algn="ctr"/>
            <a:r>
              <a:rPr lang="en-US" sz="4800" dirty="0" smtClean="0"/>
              <a:t>James R. Moody &amp; Associates</a:t>
            </a:r>
            <a:endParaRPr lang="en-US" sz="4800" dirty="0"/>
          </a:p>
        </p:txBody>
      </p:sp>
      <p:sp>
        <p:nvSpPr>
          <p:cNvPr id="2" name="Subtitle 1"/>
          <p:cNvSpPr>
            <a:spLocks noGrp="1"/>
          </p:cNvSpPr>
          <p:nvPr>
            <p:ph type="subTitle" idx="1"/>
          </p:nvPr>
        </p:nvSpPr>
        <p:spPr>
          <a:xfrm>
            <a:off x="871937" y="3782280"/>
            <a:ext cx="7396452" cy="1965315"/>
          </a:xfrm>
        </p:spPr>
        <p:txBody>
          <a:bodyPr>
            <a:normAutofit/>
          </a:bodyPr>
          <a:lstStyle/>
          <a:p>
            <a:pPr algn="ctr"/>
            <a:r>
              <a:rPr lang="en-US" sz="4700" b="1" dirty="0" smtClean="0"/>
              <a:t>Missouri State University</a:t>
            </a:r>
          </a:p>
          <a:p>
            <a:pPr algn="ctr"/>
            <a:r>
              <a:rPr lang="en-US" sz="4700" b="1" dirty="0" smtClean="0"/>
              <a:t>March 2015</a:t>
            </a:r>
            <a:endParaRPr lang="en-US" sz="3500" dirty="0"/>
          </a:p>
        </p:txBody>
      </p:sp>
    </p:spTree>
    <p:extLst>
      <p:ext uri="{BB962C8B-B14F-4D97-AF65-F5344CB8AC3E}">
        <p14:creationId xmlns:p14="http://schemas.microsoft.com/office/powerpoint/2010/main" val="81184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Higher Education Funding Since FY 1996</a:t>
            </a:r>
            <a:endParaRPr lang="en-US" sz="4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1826399"/>
              </p:ext>
            </p:extLst>
          </p:nvPr>
        </p:nvGraphicFramePr>
        <p:xfrm>
          <a:off x="779463" y="1828800"/>
          <a:ext cx="7583487" cy="4297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255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1060"/>
            <a:ext cx="7583488" cy="1407285"/>
          </a:xfrm>
        </p:spPr>
        <p:txBody>
          <a:bodyPr>
            <a:normAutofit fontScale="90000"/>
          </a:bodyPr>
          <a:lstStyle/>
          <a:p>
            <a:pPr algn="ctr"/>
            <a:r>
              <a:rPr lang="en-US" sz="3100" b="1" dirty="0" smtClean="0"/>
              <a:t/>
            </a:r>
            <a:br>
              <a:rPr lang="en-US" sz="3100" b="1" dirty="0" smtClean="0"/>
            </a:br>
            <a:r>
              <a:rPr lang="en-US" sz="3100" b="1" dirty="0" smtClean="0"/>
              <a:t>February 2015</a:t>
            </a:r>
            <a:br>
              <a:rPr lang="en-US" sz="3100" b="1" dirty="0" smtClean="0"/>
            </a:br>
            <a:r>
              <a:rPr lang="en-US" sz="3100" b="1" dirty="0" smtClean="0"/>
              <a:t>Fiscal Year To Date </a:t>
            </a:r>
            <a:br>
              <a:rPr lang="en-US" sz="3100" b="1" dirty="0" smtClean="0"/>
            </a:br>
            <a:r>
              <a:rPr lang="en-US" sz="3100" b="1" dirty="0" smtClean="0"/>
              <a:t>General Revenue Receipts</a:t>
            </a:r>
            <a:r>
              <a:rPr lang="en-US" sz="4000" b="1" dirty="0" smtClean="0"/>
              <a:t/>
            </a:r>
            <a:br>
              <a:rPr lang="en-US" sz="4000" b="1" dirty="0" smtClean="0"/>
            </a:br>
            <a:r>
              <a:rPr lang="en-US" sz="4000" b="1" dirty="0" smtClean="0"/>
              <a:t> </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6412231"/>
              </p:ext>
            </p:extLst>
          </p:nvPr>
        </p:nvGraphicFramePr>
        <p:xfrm>
          <a:off x="638049" y="1828800"/>
          <a:ext cx="8101410" cy="4613903"/>
        </p:xfrm>
        <a:graphic>
          <a:graphicData uri="http://schemas.openxmlformats.org/drawingml/2006/table">
            <a:tbl>
              <a:tblPr firstRow="1" bandRow="1">
                <a:tableStyleId>{5C22544A-7EE6-4342-B048-85BDC9FD1C3A}</a:tableStyleId>
              </a:tblPr>
              <a:tblGrid>
                <a:gridCol w="2642291"/>
                <a:gridCol w="2591484"/>
                <a:gridCol w="2867635"/>
              </a:tblGrid>
              <a:tr h="1006452">
                <a:tc>
                  <a:txBody>
                    <a:bodyPr/>
                    <a:lstStyle/>
                    <a:p>
                      <a:pPr algn="ctr"/>
                      <a:r>
                        <a:rPr lang="en-US" dirty="0" smtClean="0"/>
                        <a:t>Category</a:t>
                      </a:r>
                      <a:endParaRPr lang="en-US" dirty="0"/>
                    </a:p>
                  </a:txBody>
                  <a:tcPr marL="84261" marR="84261"/>
                </a:tc>
                <a:tc>
                  <a:txBody>
                    <a:bodyPr/>
                    <a:lstStyle/>
                    <a:p>
                      <a:pPr algn="ctr"/>
                      <a:r>
                        <a:rPr lang="en-US" dirty="0" smtClean="0"/>
                        <a:t>YTD</a:t>
                      </a:r>
                      <a:r>
                        <a:rPr lang="en-US" baseline="0" dirty="0" smtClean="0"/>
                        <a:t> </a:t>
                      </a:r>
                      <a:r>
                        <a:rPr lang="en-US" dirty="0" smtClean="0"/>
                        <a:t>Gross % Increase</a:t>
                      </a:r>
                      <a:endParaRPr lang="en-US" dirty="0"/>
                    </a:p>
                  </a:txBody>
                  <a:tcPr marL="84261" marR="84261"/>
                </a:tc>
                <a:tc>
                  <a:txBody>
                    <a:bodyPr/>
                    <a:lstStyle/>
                    <a:p>
                      <a:pPr algn="ctr"/>
                      <a:r>
                        <a:rPr lang="en-US" dirty="0" smtClean="0"/>
                        <a:t>YTD</a:t>
                      </a:r>
                      <a:r>
                        <a:rPr lang="en-US" baseline="0" dirty="0" smtClean="0"/>
                        <a:t> </a:t>
                      </a:r>
                      <a:r>
                        <a:rPr lang="en-US" dirty="0" smtClean="0"/>
                        <a:t>Net % Increase</a:t>
                      </a:r>
                    </a:p>
                    <a:p>
                      <a:pPr algn="ctr"/>
                      <a:r>
                        <a:rPr lang="en-US" dirty="0" smtClean="0"/>
                        <a:t>(net of refunds)</a:t>
                      </a:r>
                      <a:endParaRPr lang="en-US" dirty="0"/>
                    </a:p>
                  </a:txBody>
                  <a:tcPr marL="84261" marR="84261"/>
                </a:tc>
              </a:tr>
              <a:tr h="370840">
                <a:tc>
                  <a:txBody>
                    <a:bodyPr/>
                    <a:lstStyle/>
                    <a:p>
                      <a:r>
                        <a:rPr lang="en-US" sz="1600" b="1" dirty="0" smtClean="0"/>
                        <a:t>Individual Income Tax</a:t>
                      </a:r>
                      <a:endParaRPr lang="en-US" sz="1600" b="1" dirty="0"/>
                    </a:p>
                  </a:txBody>
                  <a:tcPr marL="84261" marR="84261"/>
                </a:tc>
                <a:tc>
                  <a:txBody>
                    <a:bodyPr/>
                    <a:lstStyle/>
                    <a:p>
                      <a:pPr algn="r"/>
                      <a:r>
                        <a:rPr lang="en-US" sz="1600" b="1" dirty="0" smtClean="0"/>
                        <a:t>+6.3%</a:t>
                      </a:r>
                      <a:endParaRPr lang="en-US" sz="1600" b="1" dirty="0"/>
                    </a:p>
                  </a:txBody>
                  <a:tcPr marL="84261" marR="84261"/>
                </a:tc>
                <a:tc>
                  <a:txBody>
                    <a:bodyPr/>
                    <a:lstStyle/>
                    <a:p>
                      <a:pPr algn="r"/>
                      <a:r>
                        <a:rPr lang="en-US" sz="1600" b="1" dirty="0" smtClean="0"/>
                        <a:t>+5.0%</a:t>
                      </a:r>
                      <a:endParaRPr lang="en-US" sz="1600" b="1" dirty="0"/>
                    </a:p>
                  </a:txBody>
                  <a:tcPr marL="84261" marR="84261"/>
                </a:tc>
              </a:tr>
              <a:tr h="351171">
                <a:tc>
                  <a:txBody>
                    <a:bodyPr/>
                    <a:lstStyle/>
                    <a:p>
                      <a:r>
                        <a:rPr lang="en-US" sz="1600" b="1" dirty="0" smtClean="0"/>
                        <a:t>Sales</a:t>
                      </a:r>
                      <a:r>
                        <a:rPr lang="en-US" sz="1600" b="1" baseline="0" dirty="0" smtClean="0"/>
                        <a:t> Tax</a:t>
                      </a:r>
                      <a:endParaRPr lang="en-US" sz="1600" b="1" dirty="0"/>
                    </a:p>
                  </a:txBody>
                  <a:tcPr marL="84261" marR="84261"/>
                </a:tc>
                <a:tc>
                  <a:txBody>
                    <a:bodyPr/>
                    <a:lstStyle/>
                    <a:p>
                      <a:pPr algn="r"/>
                      <a:r>
                        <a:rPr lang="en-US" sz="1600" b="1" dirty="0" smtClean="0"/>
                        <a:t>+3.3%</a:t>
                      </a:r>
                      <a:endParaRPr lang="en-US" sz="1600" b="1" dirty="0"/>
                    </a:p>
                  </a:txBody>
                  <a:tcPr marL="84261" marR="84261"/>
                </a:tc>
                <a:tc>
                  <a:txBody>
                    <a:bodyPr/>
                    <a:lstStyle/>
                    <a:p>
                      <a:pPr algn="r"/>
                      <a:r>
                        <a:rPr lang="en-US" sz="1600" b="1" dirty="0" smtClean="0"/>
                        <a:t>+4.9%</a:t>
                      </a:r>
                      <a:endParaRPr lang="en-US" sz="1600" b="1" dirty="0"/>
                    </a:p>
                  </a:txBody>
                  <a:tcPr marL="84261" marR="84261"/>
                </a:tc>
              </a:tr>
              <a:tr h="370840">
                <a:tc>
                  <a:txBody>
                    <a:bodyPr/>
                    <a:lstStyle/>
                    <a:p>
                      <a:r>
                        <a:rPr lang="en-US" sz="1600" b="1" dirty="0" smtClean="0"/>
                        <a:t>Corporate Income/Franchise</a:t>
                      </a:r>
                      <a:endParaRPr lang="en-US" sz="1600" b="1" dirty="0"/>
                    </a:p>
                  </a:txBody>
                  <a:tcPr marL="84261" marR="84261"/>
                </a:tc>
                <a:tc>
                  <a:txBody>
                    <a:bodyPr/>
                    <a:lstStyle/>
                    <a:p>
                      <a:pPr algn="r"/>
                      <a:r>
                        <a:rPr lang="en-US" sz="1600" b="1" dirty="0" smtClean="0"/>
                        <a:t>+4.0%</a:t>
                      </a:r>
                      <a:endParaRPr lang="en-US" sz="1600" b="1" dirty="0"/>
                    </a:p>
                  </a:txBody>
                  <a:tcPr marL="84261" marR="84261"/>
                </a:tc>
                <a:tc>
                  <a:txBody>
                    <a:bodyPr/>
                    <a:lstStyle/>
                    <a:p>
                      <a:pPr algn="r"/>
                      <a:r>
                        <a:rPr lang="en-US" sz="1600" b="1" dirty="0" smtClean="0"/>
                        <a:t>+11.8%</a:t>
                      </a:r>
                      <a:endParaRPr lang="en-US" sz="1600" b="1" dirty="0"/>
                    </a:p>
                  </a:txBody>
                  <a:tcPr marL="84261" marR="84261"/>
                </a:tc>
              </a:tr>
              <a:tr h="370840">
                <a:tc>
                  <a:txBody>
                    <a:bodyPr/>
                    <a:lstStyle/>
                    <a:p>
                      <a:r>
                        <a:rPr lang="en-US" sz="1600" b="1" dirty="0" smtClean="0"/>
                        <a:t>Insurance</a:t>
                      </a:r>
                      <a:r>
                        <a:rPr lang="en-US" sz="1600" b="1" baseline="0" dirty="0" smtClean="0"/>
                        <a:t> Premium Tax</a:t>
                      </a:r>
                      <a:endParaRPr lang="en-US" sz="1600" b="1" dirty="0"/>
                    </a:p>
                  </a:txBody>
                  <a:tcPr marL="84261" marR="84261"/>
                </a:tc>
                <a:tc>
                  <a:txBody>
                    <a:bodyPr/>
                    <a:lstStyle/>
                    <a:p>
                      <a:pPr algn="r"/>
                      <a:r>
                        <a:rPr lang="en-US" sz="1600" b="1" dirty="0" smtClean="0"/>
                        <a:t>+3.3%</a:t>
                      </a:r>
                      <a:endParaRPr lang="en-US" sz="1600" b="1" dirty="0"/>
                    </a:p>
                  </a:txBody>
                  <a:tcPr marL="84261" marR="84261"/>
                </a:tc>
                <a:tc>
                  <a:txBody>
                    <a:bodyPr/>
                    <a:lstStyle/>
                    <a:p>
                      <a:pPr algn="r"/>
                      <a:r>
                        <a:rPr lang="en-US" sz="1600" b="1" dirty="0" smtClean="0"/>
                        <a:t>+10.1%</a:t>
                      </a:r>
                      <a:endParaRPr lang="en-US" sz="1600" b="1" dirty="0"/>
                    </a:p>
                  </a:txBody>
                  <a:tcPr marL="84261" marR="84261"/>
                </a:tc>
              </a:tr>
              <a:tr h="370840">
                <a:tc>
                  <a:txBody>
                    <a:bodyPr/>
                    <a:lstStyle/>
                    <a:p>
                      <a:endParaRPr lang="en-US" sz="1600" b="1" dirty="0"/>
                    </a:p>
                  </a:txBody>
                  <a:tcPr marL="84261" marR="84261"/>
                </a:tc>
                <a:tc>
                  <a:txBody>
                    <a:bodyPr/>
                    <a:lstStyle/>
                    <a:p>
                      <a:pPr algn="r"/>
                      <a:r>
                        <a:rPr lang="en-US" sz="1600" b="1" dirty="0" smtClean="0"/>
                        <a:t> </a:t>
                      </a:r>
                      <a:endParaRPr lang="en-US" sz="1600" b="1" dirty="0"/>
                    </a:p>
                  </a:txBody>
                  <a:tcPr marL="84261" marR="84261"/>
                </a:tc>
                <a:tc>
                  <a:txBody>
                    <a:bodyPr/>
                    <a:lstStyle/>
                    <a:p>
                      <a:pPr algn="r"/>
                      <a:r>
                        <a:rPr lang="en-US" sz="1600" b="1" dirty="0" smtClean="0"/>
                        <a:t>         </a:t>
                      </a:r>
                      <a:endParaRPr lang="en-US" sz="1600" b="1" dirty="0"/>
                    </a:p>
                  </a:txBody>
                  <a:tcPr marL="84261" marR="84261"/>
                </a:tc>
              </a:tr>
              <a:tr h="370840">
                <a:tc>
                  <a:txBody>
                    <a:bodyPr/>
                    <a:lstStyle/>
                    <a:p>
                      <a:r>
                        <a:rPr lang="en-US" sz="1600" b="1" dirty="0" smtClean="0"/>
                        <a:t>Total Year To Date</a:t>
                      </a:r>
                      <a:endParaRPr lang="en-US" sz="1600" b="1" dirty="0"/>
                    </a:p>
                  </a:txBody>
                  <a:tcPr marL="84261" marR="84261"/>
                </a:tc>
                <a:tc>
                  <a:txBody>
                    <a:bodyPr/>
                    <a:lstStyle/>
                    <a:p>
                      <a:pPr algn="r"/>
                      <a:endParaRPr lang="en-US" sz="1600" b="1" dirty="0"/>
                    </a:p>
                  </a:txBody>
                  <a:tcPr marL="84261" marR="84261"/>
                </a:tc>
                <a:tc>
                  <a:txBody>
                    <a:bodyPr/>
                    <a:lstStyle/>
                    <a:p>
                      <a:pPr algn="r"/>
                      <a:r>
                        <a:rPr lang="en-US" sz="1600" b="1" dirty="0" smtClean="0"/>
                        <a:t>+4.9%</a:t>
                      </a:r>
                      <a:endParaRPr lang="en-US" sz="1600" b="1" dirty="0"/>
                    </a:p>
                  </a:txBody>
                  <a:tcPr marL="84261" marR="84261"/>
                </a:tc>
              </a:tr>
              <a:tr h="370840">
                <a:tc>
                  <a:txBody>
                    <a:bodyPr/>
                    <a:lstStyle/>
                    <a:p>
                      <a:r>
                        <a:rPr lang="en-US" sz="1600" b="1" dirty="0" smtClean="0"/>
                        <a:t>Source:  FY 2015 Consolidated Revenue Report</a:t>
                      </a:r>
                      <a:endParaRPr lang="en-US" sz="1600" b="1" dirty="0"/>
                    </a:p>
                  </a:txBody>
                  <a:tcPr marL="84261" marR="84261"/>
                </a:tc>
                <a:tc>
                  <a:txBody>
                    <a:bodyPr/>
                    <a:lstStyle/>
                    <a:p>
                      <a:pPr algn="r"/>
                      <a:endParaRPr lang="en-US" sz="1600" b="1" dirty="0"/>
                    </a:p>
                  </a:txBody>
                  <a:tcPr marL="84261" marR="842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Net Increases are net of refunds paid</a:t>
                      </a:r>
                    </a:p>
                    <a:p>
                      <a:pPr algn="r"/>
                      <a:endParaRPr lang="en-US" sz="1600" b="1" dirty="0"/>
                    </a:p>
                  </a:txBody>
                  <a:tcPr marL="84261" marR="84261"/>
                </a:tc>
              </a:tr>
              <a:tr h="370840">
                <a:tc>
                  <a:txBody>
                    <a:bodyPr/>
                    <a:lstStyle/>
                    <a:p>
                      <a:endParaRPr lang="en-US" sz="1600" b="1" dirty="0"/>
                    </a:p>
                  </a:txBody>
                  <a:tcPr marL="84261" marR="84261"/>
                </a:tc>
                <a:tc>
                  <a:txBody>
                    <a:bodyPr/>
                    <a:lstStyle/>
                    <a:p>
                      <a:pPr algn="r"/>
                      <a:endParaRPr lang="en-US" sz="1600" b="1" dirty="0"/>
                    </a:p>
                  </a:txBody>
                  <a:tcPr marL="84261" marR="84261"/>
                </a:tc>
                <a:tc>
                  <a:txBody>
                    <a:bodyPr/>
                    <a:lstStyle/>
                    <a:p>
                      <a:pPr algn="r"/>
                      <a:endParaRPr lang="en-US" sz="1600" b="1" dirty="0"/>
                    </a:p>
                  </a:txBody>
                  <a:tcPr marL="84261" marR="84261"/>
                </a:tc>
              </a:tr>
            </a:tbl>
          </a:graphicData>
        </a:graphic>
      </p:graphicFrame>
      <p:sp>
        <p:nvSpPr>
          <p:cNvPr id="6" name="Footer Placeholder 5"/>
          <p:cNvSpPr>
            <a:spLocks noGrp="1"/>
          </p:cNvSpPr>
          <p:nvPr>
            <p:ph type="ftr" sz="quarter" idx="11"/>
          </p:nvPr>
        </p:nvSpPr>
        <p:spPr/>
        <p:txBody>
          <a:bodyPr/>
          <a:lstStyle/>
          <a:p>
            <a:r>
              <a:rPr lang="en-US" dirty="0" smtClean="0"/>
              <a:t>James R. Moody &amp; Associates</a:t>
            </a:r>
            <a:endParaRPr lang="en-US" dirty="0"/>
          </a:p>
        </p:txBody>
      </p:sp>
    </p:spTree>
    <p:extLst>
      <p:ext uri="{BB962C8B-B14F-4D97-AF65-F5344CB8AC3E}">
        <p14:creationId xmlns:p14="http://schemas.microsoft.com/office/powerpoint/2010/main" val="1826704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Aging Population</a:t>
            </a:r>
            <a:endParaRPr lang="en-US" sz="44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2700" y="1718733"/>
            <a:ext cx="3230957" cy="4297363"/>
          </a:xfrm>
        </p:spPr>
      </p:pic>
      <p:pic>
        <p:nvPicPr>
          <p:cNvPr id="6" name="Content Placeholder 5" descr="Jim Moody photo-1.jpg"/>
          <p:cNvPicPr>
            <a:picLocks noGrp="1" noChangeAspect="1"/>
          </p:cNvPicPr>
          <p:nvPr>
            <p:ph sz="half" idx="2"/>
          </p:nvPr>
        </p:nvPicPr>
        <p:blipFill>
          <a:blip r:embed="rId3">
            <a:extLst>
              <a:ext uri="{28A0092B-C50C-407E-A947-70E740481C1C}">
                <a14:useLocalDpi xmlns:a14="http://schemas.microsoft.com/office/drawing/2010/main" val="0"/>
              </a:ext>
            </a:extLst>
          </a:blip>
          <a:srcRect t="9825" b="9825"/>
          <a:stretch>
            <a:fillRect/>
          </a:stretch>
        </p:blipFill>
        <p:spPr>
          <a:xfrm>
            <a:off x="4796791" y="1718733"/>
            <a:ext cx="3566160" cy="4297363"/>
          </a:xfrm>
        </p:spPr>
      </p:pic>
      <p:sp>
        <p:nvSpPr>
          <p:cNvPr id="5" name="Footer Placeholder 4"/>
          <p:cNvSpPr>
            <a:spLocks noGrp="1"/>
          </p:cNvSpPr>
          <p:nvPr>
            <p:ph type="ftr" sz="quarter" idx="11"/>
          </p:nvPr>
        </p:nvSpPr>
        <p:spPr/>
        <p:txBody>
          <a:bodyPr/>
          <a:lstStyle/>
          <a:p>
            <a:r>
              <a:rPr lang="en-US" smtClean="0"/>
              <a:t>James R. Moody &amp; Associates</a:t>
            </a:r>
            <a:endParaRPr lang="en-US"/>
          </a:p>
        </p:txBody>
      </p:sp>
      <p:sp>
        <p:nvSpPr>
          <p:cNvPr id="7" name="TextBox 6"/>
          <p:cNvSpPr txBox="1"/>
          <p:nvPr/>
        </p:nvSpPr>
        <p:spPr>
          <a:xfrm>
            <a:off x="4796791" y="6016096"/>
            <a:ext cx="1143262" cy="369332"/>
          </a:xfrm>
          <a:prstGeom prst="rect">
            <a:avLst/>
          </a:prstGeom>
          <a:noFill/>
        </p:spPr>
        <p:txBody>
          <a:bodyPr wrap="none" rtlCol="0">
            <a:spAutoFit/>
          </a:bodyPr>
          <a:lstStyle/>
          <a:p>
            <a:r>
              <a:rPr lang="en-US" i="1" dirty="0" smtClean="0"/>
              <a:t>Circa 2010</a:t>
            </a:r>
            <a:endParaRPr lang="en-US" i="1" dirty="0"/>
          </a:p>
        </p:txBody>
      </p:sp>
      <p:sp>
        <p:nvSpPr>
          <p:cNvPr id="8" name="TextBox 7"/>
          <p:cNvSpPr txBox="1"/>
          <p:nvPr/>
        </p:nvSpPr>
        <p:spPr>
          <a:xfrm>
            <a:off x="882700" y="6019258"/>
            <a:ext cx="1143262" cy="369332"/>
          </a:xfrm>
          <a:prstGeom prst="rect">
            <a:avLst/>
          </a:prstGeom>
          <a:noFill/>
        </p:spPr>
        <p:txBody>
          <a:bodyPr wrap="none" rtlCol="0">
            <a:spAutoFit/>
          </a:bodyPr>
          <a:lstStyle/>
          <a:p>
            <a:r>
              <a:rPr lang="en-US" i="1" dirty="0" smtClean="0"/>
              <a:t>Circa 1989</a:t>
            </a:r>
            <a:endParaRPr lang="en-US" i="1" dirty="0"/>
          </a:p>
        </p:txBody>
      </p:sp>
    </p:spTree>
    <p:extLst>
      <p:ext uri="{BB962C8B-B14F-4D97-AF65-F5344CB8AC3E}">
        <p14:creationId xmlns:p14="http://schemas.microsoft.com/office/powerpoint/2010/main" val="25327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Tom </a:t>
            </a:r>
            <a:r>
              <a:rPr lang="en-US" sz="4400" dirty="0" err="1" smtClean="0"/>
              <a:t>Gillaspy</a:t>
            </a:r>
            <a:r>
              <a:rPr lang="en-US" sz="4400" dirty="0" smtClean="0"/>
              <a:t> on </a:t>
            </a:r>
            <a:r>
              <a:rPr lang="en-US" sz="4400" dirty="0" err="1" smtClean="0"/>
              <a:t>AGing</a:t>
            </a:r>
            <a:endParaRPr lang="en-US" sz="4400" dirty="0"/>
          </a:p>
        </p:txBody>
      </p:sp>
      <p:sp>
        <p:nvSpPr>
          <p:cNvPr id="3" name="Content Placeholder 2"/>
          <p:cNvSpPr>
            <a:spLocks noGrp="1"/>
          </p:cNvSpPr>
          <p:nvPr>
            <p:ph idx="1"/>
          </p:nvPr>
        </p:nvSpPr>
        <p:spPr>
          <a:xfrm>
            <a:off x="779463" y="1828800"/>
            <a:ext cx="7583488" cy="4527550"/>
          </a:xfrm>
        </p:spPr>
        <p:txBody>
          <a:bodyPr>
            <a:normAutofit fontScale="92500" lnSpcReduction="10000"/>
          </a:bodyPr>
          <a:lstStyle/>
          <a:p>
            <a:pPr marL="0" indent="0">
              <a:buNone/>
            </a:pPr>
            <a:r>
              <a:rPr lang="en-US" dirty="0" smtClean="0">
                <a:solidFill>
                  <a:schemeClr val="accent3"/>
                </a:solidFill>
              </a:rPr>
              <a:t>“</a:t>
            </a:r>
            <a:r>
              <a:rPr lang="en-US" sz="3200" b="1" dirty="0" smtClean="0">
                <a:solidFill>
                  <a:schemeClr val="accent3"/>
                </a:solidFill>
              </a:rPr>
              <a:t>There is a new theory in demography.  It’s one of those math theories.  Most of us age one year every twelve months.  It’s a pretty regular process….We are poised on a very enormous retirement boom unprecedented in history…We are an aging society.  This has never happened before.”</a:t>
            </a:r>
          </a:p>
          <a:p>
            <a:pPr marL="0" indent="0">
              <a:buNone/>
            </a:pPr>
            <a:endParaRPr lang="en-US" sz="3000" b="1" dirty="0" smtClean="0">
              <a:solidFill>
                <a:schemeClr val="accent3"/>
              </a:solidFill>
            </a:endParaRPr>
          </a:p>
          <a:p>
            <a:pPr marL="2290762" lvl="8" indent="0">
              <a:buNone/>
            </a:pPr>
            <a:r>
              <a:rPr lang="en-US" sz="2600" b="1" dirty="0" smtClean="0">
                <a:solidFill>
                  <a:schemeClr val="accent3"/>
                </a:solidFill>
              </a:rPr>
              <a:t>		</a:t>
            </a:r>
            <a:r>
              <a:rPr lang="en-US" sz="2200" b="1" dirty="0" smtClean="0">
                <a:solidFill>
                  <a:schemeClr val="accent3"/>
                </a:solidFill>
              </a:rPr>
              <a:t>-Tom </a:t>
            </a:r>
            <a:r>
              <a:rPr lang="en-US" sz="2200" b="1" dirty="0" err="1" smtClean="0">
                <a:solidFill>
                  <a:schemeClr val="accent3"/>
                </a:solidFill>
              </a:rPr>
              <a:t>Gillaspy</a:t>
            </a:r>
            <a:r>
              <a:rPr lang="en-US" sz="2200" b="1" dirty="0" smtClean="0">
                <a:solidFill>
                  <a:schemeClr val="accent3"/>
                </a:solidFill>
              </a:rPr>
              <a:t>, </a:t>
            </a:r>
          </a:p>
          <a:p>
            <a:pPr marL="2290762" lvl="8" indent="0">
              <a:buNone/>
            </a:pPr>
            <a:r>
              <a:rPr lang="en-US" sz="2200" b="1" dirty="0" smtClean="0">
                <a:solidFill>
                  <a:schemeClr val="accent3"/>
                </a:solidFill>
              </a:rPr>
              <a:t>	  	  retired Minnesota demographer</a:t>
            </a:r>
            <a:endParaRPr lang="en-US" sz="2200" b="1" dirty="0">
              <a:solidFill>
                <a:schemeClr val="accent3"/>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15774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333333"/>
                                      </p:to>
                                    </p:animClr>
                                    <p:animClr clrSpc="rgb" dir="cw">
                                      <p:cBhvr>
                                        <p:cTn id="12" dur="500" fill="hold"/>
                                        <p:tgtEl>
                                          <p:spTgt spid="3">
                                            <p:txEl>
                                              <p:pRg st="2" end="2"/>
                                            </p:txEl>
                                          </p:spTgt>
                                        </p:tgtEl>
                                        <p:attrNameLst>
                                          <p:attrName>fillcolor</p:attrName>
                                        </p:attrNameLst>
                                      </p:cBhvr>
                                      <p:to>
                                        <a:srgbClr val="333333"/>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3" end="3"/>
                                            </p:txEl>
                                          </p:spTgt>
                                        </p:tgtEl>
                                        <p:attrNameLst>
                                          <p:attrName>style.color</p:attrName>
                                        </p:attrNameLst>
                                      </p:cBhvr>
                                      <p:to>
                                        <a:srgbClr val="333333"/>
                                      </p:to>
                                    </p:animClr>
                                    <p:animClr clrSpc="rgb" dir="cw">
                                      <p:cBhvr>
                                        <p:cTn id="17" dur="500" fill="hold"/>
                                        <p:tgtEl>
                                          <p:spTgt spid="3">
                                            <p:txEl>
                                              <p:pRg st="3" end="3"/>
                                            </p:txEl>
                                          </p:spTgt>
                                        </p:tgtEl>
                                        <p:attrNameLst>
                                          <p:attrName>fillcolor</p:attrName>
                                        </p:attrNameLst>
                                      </p:cBhvr>
                                      <p:to>
                                        <a:srgbClr val="333333"/>
                                      </p:to>
                                    </p:animClr>
                                    <p:set>
                                      <p:cBhvr>
                                        <p:cTn id="18" dur="500" fill="hold"/>
                                        <p:tgtEl>
                                          <p:spTgt spid="3">
                                            <p:txEl>
                                              <p:pRg st="3" end="3"/>
                                            </p:txEl>
                                          </p:spTgt>
                                        </p:tgtEl>
                                        <p:attrNameLst>
                                          <p:attrName>fill.type</p:attrName>
                                        </p:attrNameLst>
                                      </p:cBhvr>
                                      <p:to>
                                        <p:strVal val="solid"/>
                                      </p:to>
                                    </p:set>
                                    <p:set>
                                      <p:cBhvr>
                                        <p:cTn id="1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4400" dirty="0" smtClean="0">
                <a:cs typeface="Arial" charset="0"/>
              </a:rPr>
              <a:t>The “New Normal” Probably Means</a:t>
            </a:r>
          </a:p>
        </p:txBody>
      </p:sp>
      <p:sp>
        <p:nvSpPr>
          <p:cNvPr id="11267" name="Content Placeholder 2"/>
          <p:cNvSpPr>
            <a:spLocks noGrp="1"/>
          </p:cNvSpPr>
          <p:nvPr>
            <p:ph idx="1"/>
          </p:nvPr>
        </p:nvSpPr>
        <p:spPr>
          <a:xfrm>
            <a:off x="457200" y="1600200"/>
            <a:ext cx="8458200" cy="4525963"/>
          </a:xfrm>
        </p:spPr>
        <p:txBody>
          <a:bodyPr/>
          <a:lstStyle/>
          <a:p>
            <a:pPr eaLnBrk="1" hangingPunct="1">
              <a:spcAft>
                <a:spcPts val="600"/>
              </a:spcAft>
              <a:buClr>
                <a:srgbClr val="990033"/>
              </a:buClr>
              <a:buSzPct val="125000"/>
            </a:pPr>
            <a:r>
              <a:rPr lang="en-US" altLang="en-US" sz="3200" b="1" dirty="0" smtClean="0">
                <a:solidFill>
                  <a:schemeClr val="accent3"/>
                </a:solidFill>
              </a:rPr>
              <a:t>Creative destruction/disruptive innovation will change the way we deliver services</a:t>
            </a:r>
          </a:p>
          <a:p>
            <a:pPr eaLnBrk="1" hangingPunct="1">
              <a:spcAft>
                <a:spcPts val="600"/>
              </a:spcAft>
              <a:buClr>
                <a:srgbClr val="990033"/>
              </a:buClr>
              <a:buSzPct val="125000"/>
            </a:pPr>
            <a:r>
              <a:rPr lang="en-US" altLang="en-US" sz="3200" b="1" dirty="0" smtClean="0">
                <a:solidFill>
                  <a:schemeClr val="accent3"/>
                </a:solidFill>
              </a:rPr>
              <a:t>Chronic government deficits &amp; cuts in service</a:t>
            </a:r>
          </a:p>
          <a:p>
            <a:pPr eaLnBrk="1" hangingPunct="1">
              <a:spcAft>
                <a:spcPts val="600"/>
              </a:spcAft>
              <a:buClr>
                <a:srgbClr val="990033"/>
              </a:buClr>
              <a:buSzPct val="125000"/>
            </a:pPr>
            <a:r>
              <a:rPr lang="en-US" altLang="en-US" sz="3200" b="1" dirty="0" smtClean="0">
                <a:solidFill>
                  <a:schemeClr val="accent3"/>
                </a:solidFill>
              </a:rPr>
              <a:t>Worries about how to pay for past promises</a:t>
            </a:r>
          </a:p>
          <a:p>
            <a:pPr eaLnBrk="1" hangingPunct="1">
              <a:spcAft>
                <a:spcPts val="600"/>
              </a:spcAft>
              <a:buClr>
                <a:srgbClr val="990033"/>
              </a:buClr>
              <a:buSzPct val="125000"/>
            </a:pPr>
            <a:r>
              <a:rPr lang="en-US" altLang="en-US" sz="3200" b="1" dirty="0" smtClean="0">
                <a:solidFill>
                  <a:schemeClr val="accent3"/>
                </a:solidFill>
              </a:rPr>
              <a:t>A whole new set of opportunities</a:t>
            </a:r>
            <a:endParaRPr lang="en-US" altLang="en-US" sz="3200" b="1" dirty="0" smtClean="0">
              <a:solidFill>
                <a:schemeClr val="accent3"/>
              </a:solidFill>
              <a:cs typeface="Arial" charset="0"/>
            </a:endParaRPr>
          </a:p>
          <a:p>
            <a:pPr eaLnBrk="1" hangingPunct="1">
              <a:buFont typeface="Arial" charset="0"/>
              <a:buNone/>
            </a:pPr>
            <a:endParaRPr lang="en-US" altLang="en-US" sz="2600"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1267">
                                            <p:txEl>
                                              <p:pRg st="0" end="0"/>
                                            </p:txEl>
                                          </p:spTgt>
                                        </p:tgtEl>
                                        <p:attrNameLst>
                                          <p:attrName>style.color</p:attrName>
                                        </p:attrNameLst>
                                      </p:cBhvr>
                                      <p:to>
                                        <a:srgbClr val="333333"/>
                                      </p:to>
                                    </p:animClr>
                                    <p:animClr clrSpc="rgb" dir="cw">
                                      <p:cBhvr>
                                        <p:cTn id="7" dur="500" fill="hold"/>
                                        <p:tgtEl>
                                          <p:spTgt spid="11267">
                                            <p:txEl>
                                              <p:pRg st="0" end="0"/>
                                            </p:txEl>
                                          </p:spTgt>
                                        </p:tgtEl>
                                        <p:attrNameLst>
                                          <p:attrName>fillcolor</p:attrName>
                                        </p:attrNameLst>
                                      </p:cBhvr>
                                      <p:to>
                                        <a:srgbClr val="333333"/>
                                      </p:to>
                                    </p:animClr>
                                    <p:set>
                                      <p:cBhvr>
                                        <p:cTn id="8" dur="500" fill="hold"/>
                                        <p:tgtEl>
                                          <p:spTgt spid="11267">
                                            <p:txEl>
                                              <p:pRg st="0" end="0"/>
                                            </p:txEl>
                                          </p:spTgt>
                                        </p:tgtEl>
                                        <p:attrNameLst>
                                          <p:attrName>fill.type</p:attrName>
                                        </p:attrNameLst>
                                      </p:cBhvr>
                                      <p:to>
                                        <p:strVal val="solid"/>
                                      </p:to>
                                    </p:set>
                                    <p:set>
                                      <p:cBhvr>
                                        <p:cTn id="9" dur="500" fill="hold"/>
                                        <p:tgtEl>
                                          <p:spTgt spid="1126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1267">
                                            <p:txEl>
                                              <p:pRg st="1" end="1"/>
                                            </p:txEl>
                                          </p:spTgt>
                                        </p:tgtEl>
                                        <p:attrNameLst>
                                          <p:attrName>style.color</p:attrName>
                                        </p:attrNameLst>
                                      </p:cBhvr>
                                      <p:to>
                                        <a:srgbClr val="333333"/>
                                      </p:to>
                                    </p:animClr>
                                    <p:animClr clrSpc="rgb" dir="cw">
                                      <p:cBhvr>
                                        <p:cTn id="14" dur="500" fill="hold"/>
                                        <p:tgtEl>
                                          <p:spTgt spid="11267">
                                            <p:txEl>
                                              <p:pRg st="1" end="1"/>
                                            </p:txEl>
                                          </p:spTgt>
                                        </p:tgtEl>
                                        <p:attrNameLst>
                                          <p:attrName>fillcolor</p:attrName>
                                        </p:attrNameLst>
                                      </p:cBhvr>
                                      <p:to>
                                        <a:srgbClr val="333333"/>
                                      </p:to>
                                    </p:animClr>
                                    <p:set>
                                      <p:cBhvr>
                                        <p:cTn id="15" dur="500" fill="hold"/>
                                        <p:tgtEl>
                                          <p:spTgt spid="11267">
                                            <p:txEl>
                                              <p:pRg st="1" end="1"/>
                                            </p:txEl>
                                          </p:spTgt>
                                        </p:tgtEl>
                                        <p:attrNameLst>
                                          <p:attrName>fill.type</p:attrName>
                                        </p:attrNameLst>
                                      </p:cBhvr>
                                      <p:to>
                                        <p:strVal val="solid"/>
                                      </p:to>
                                    </p:set>
                                    <p:set>
                                      <p:cBhvr>
                                        <p:cTn id="16" dur="500" fill="hold"/>
                                        <p:tgtEl>
                                          <p:spTgt spid="11267">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1267">
                                            <p:txEl>
                                              <p:pRg st="2" end="2"/>
                                            </p:txEl>
                                          </p:spTgt>
                                        </p:tgtEl>
                                        <p:attrNameLst>
                                          <p:attrName>style.color</p:attrName>
                                        </p:attrNameLst>
                                      </p:cBhvr>
                                      <p:to>
                                        <a:srgbClr val="333333"/>
                                      </p:to>
                                    </p:animClr>
                                    <p:animClr clrSpc="rgb" dir="cw">
                                      <p:cBhvr>
                                        <p:cTn id="21" dur="500" fill="hold"/>
                                        <p:tgtEl>
                                          <p:spTgt spid="11267">
                                            <p:txEl>
                                              <p:pRg st="2" end="2"/>
                                            </p:txEl>
                                          </p:spTgt>
                                        </p:tgtEl>
                                        <p:attrNameLst>
                                          <p:attrName>fillcolor</p:attrName>
                                        </p:attrNameLst>
                                      </p:cBhvr>
                                      <p:to>
                                        <a:srgbClr val="333333"/>
                                      </p:to>
                                    </p:animClr>
                                    <p:set>
                                      <p:cBhvr>
                                        <p:cTn id="22" dur="500" fill="hold"/>
                                        <p:tgtEl>
                                          <p:spTgt spid="11267">
                                            <p:txEl>
                                              <p:pRg st="2" end="2"/>
                                            </p:txEl>
                                          </p:spTgt>
                                        </p:tgtEl>
                                        <p:attrNameLst>
                                          <p:attrName>fill.type</p:attrName>
                                        </p:attrNameLst>
                                      </p:cBhvr>
                                      <p:to>
                                        <p:strVal val="solid"/>
                                      </p:to>
                                    </p:set>
                                    <p:set>
                                      <p:cBhvr>
                                        <p:cTn id="23" dur="500" fill="hold"/>
                                        <p:tgtEl>
                                          <p:spTgt spid="11267">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1267">
                                            <p:txEl>
                                              <p:pRg st="3" end="3"/>
                                            </p:txEl>
                                          </p:spTgt>
                                        </p:tgtEl>
                                        <p:attrNameLst>
                                          <p:attrName>style.color</p:attrName>
                                        </p:attrNameLst>
                                      </p:cBhvr>
                                      <p:to>
                                        <a:srgbClr val="333333"/>
                                      </p:to>
                                    </p:animClr>
                                    <p:animClr clrSpc="rgb" dir="cw">
                                      <p:cBhvr>
                                        <p:cTn id="28" dur="500" fill="hold"/>
                                        <p:tgtEl>
                                          <p:spTgt spid="11267">
                                            <p:txEl>
                                              <p:pRg st="3" end="3"/>
                                            </p:txEl>
                                          </p:spTgt>
                                        </p:tgtEl>
                                        <p:attrNameLst>
                                          <p:attrName>fillcolor</p:attrName>
                                        </p:attrNameLst>
                                      </p:cBhvr>
                                      <p:to>
                                        <a:srgbClr val="333333"/>
                                      </p:to>
                                    </p:animClr>
                                    <p:set>
                                      <p:cBhvr>
                                        <p:cTn id="29" dur="500" fill="hold"/>
                                        <p:tgtEl>
                                          <p:spTgt spid="11267">
                                            <p:txEl>
                                              <p:pRg st="3" end="3"/>
                                            </p:txEl>
                                          </p:spTgt>
                                        </p:tgtEl>
                                        <p:attrNameLst>
                                          <p:attrName>fill.type</p:attrName>
                                        </p:attrNameLst>
                                      </p:cBhvr>
                                      <p:to>
                                        <p:strVal val="solid"/>
                                      </p:to>
                                    </p:set>
                                    <p:set>
                                      <p:cBhvr>
                                        <p:cTn id="30" dur="500" fill="hold"/>
                                        <p:tgtEl>
                                          <p:spTgt spid="1126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The Number Of Americans Turning Age 65 Increased Sharply (25%) In 2012</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25489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0863" y="6396548"/>
            <a:ext cx="3124445" cy="307777"/>
          </a:xfrm>
          <a:prstGeom prst="rect">
            <a:avLst/>
          </a:prstGeom>
          <a:noFill/>
        </p:spPr>
        <p:txBody>
          <a:bodyPr wrap="none" rtlCol="0">
            <a:spAutoFit/>
          </a:bodyPr>
          <a:lstStyle/>
          <a:p>
            <a:r>
              <a:rPr lang="en-US" sz="1400" i="1" dirty="0" smtClean="0">
                <a:solidFill>
                  <a:schemeClr val="accent3">
                    <a:lumMod val="75000"/>
                  </a:schemeClr>
                </a:solidFill>
              </a:rPr>
              <a:t>US Census Bureau ACS; The New Normal</a:t>
            </a:r>
            <a:endParaRPr lang="en-US" sz="1400" i="1" dirty="0">
              <a:solidFill>
                <a:schemeClr val="accent3">
                  <a:lumMod val="75000"/>
                </a:schemeClr>
              </a:solidFill>
            </a:endParaRPr>
          </a:p>
        </p:txBody>
      </p:sp>
      <p:sp>
        <p:nvSpPr>
          <p:cNvPr id="6" name="TextBox 5"/>
          <p:cNvSpPr txBox="1"/>
          <p:nvPr/>
        </p:nvSpPr>
        <p:spPr>
          <a:xfrm>
            <a:off x="240863" y="1701809"/>
            <a:ext cx="1042273" cy="369332"/>
          </a:xfrm>
          <a:prstGeom prst="rect">
            <a:avLst/>
          </a:prstGeom>
          <a:noFill/>
        </p:spPr>
        <p:txBody>
          <a:bodyPr wrap="none" rtlCol="0">
            <a:spAutoFit/>
          </a:bodyPr>
          <a:lstStyle/>
          <a:p>
            <a:r>
              <a:rPr lang="en-US" b="1" dirty="0" smtClean="0">
                <a:solidFill>
                  <a:schemeClr val="accent3">
                    <a:lumMod val="75000"/>
                  </a:schemeClr>
                </a:solidFill>
              </a:rPr>
              <a:t>Millions</a:t>
            </a:r>
            <a:endParaRPr lang="en-US" b="1" dirty="0">
              <a:solidFill>
                <a:schemeClr val="accent3">
                  <a:lumMod val="75000"/>
                </a:schemeClr>
              </a:solidFill>
            </a:endParaRPr>
          </a:p>
        </p:txBody>
      </p:sp>
    </p:spTree>
    <p:extLst>
      <p:ext uri="{BB962C8B-B14F-4D97-AF65-F5344CB8AC3E}">
        <p14:creationId xmlns:p14="http://schemas.microsoft.com/office/powerpoint/2010/main" val="40789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From 2015 To 2025 The US Will See Large Increases Age 60s And 70s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9307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1708885"/>
            <a:ext cx="2372701" cy="369332"/>
          </a:xfrm>
          <a:prstGeom prst="rect">
            <a:avLst/>
          </a:prstGeom>
          <a:noFill/>
        </p:spPr>
        <p:txBody>
          <a:bodyPr wrap="none" rtlCol="0">
            <a:spAutoFit/>
          </a:bodyPr>
          <a:lstStyle/>
          <a:p>
            <a:r>
              <a:rPr lang="en-US" b="1" dirty="0" smtClean="0">
                <a:solidFill>
                  <a:schemeClr val="accent3">
                    <a:lumMod val="75000"/>
                  </a:schemeClr>
                </a:solidFill>
              </a:rPr>
              <a:t>Change in Thousands</a:t>
            </a:r>
            <a:endParaRPr lang="en-US" b="1" dirty="0">
              <a:solidFill>
                <a:schemeClr val="accent3">
                  <a:lumMod val="75000"/>
                </a:schemeClr>
              </a:solidFill>
            </a:endParaRPr>
          </a:p>
        </p:txBody>
      </p:sp>
      <p:sp>
        <p:nvSpPr>
          <p:cNvPr id="6" name="TextBox 5"/>
          <p:cNvSpPr txBox="1"/>
          <p:nvPr/>
        </p:nvSpPr>
        <p:spPr>
          <a:xfrm>
            <a:off x="237744" y="6400800"/>
            <a:ext cx="3672800" cy="307777"/>
          </a:xfrm>
          <a:prstGeom prst="rect">
            <a:avLst/>
          </a:prstGeom>
          <a:noFill/>
        </p:spPr>
        <p:txBody>
          <a:bodyPr wrap="none" rtlCol="0">
            <a:spAutoFit/>
          </a:bodyPr>
          <a:lstStyle/>
          <a:p>
            <a:r>
              <a:rPr lang="en-US" sz="1400" i="1" dirty="0" smtClean="0">
                <a:solidFill>
                  <a:schemeClr val="accent3">
                    <a:lumMod val="75000"/>
                  </a:schemeClr>
                </a:solidFill>
              </a:rPr>
              <a:t>Census Bureau projections, 2012; The New Normal</a:t>
            </a:r>
            <a:endParaRPr lang="en-US" sz="1400" i="1" dirty="0">
              <a:solidFill>
                <a:schemeClr val="accent3">
                  <a:lumMod val="75000"/>
                </a:schemeClr>
              </a:solidFill>
            </a:endParaRPr>
          </a:p>
        </p:txBody>
      </p:sp>
    </p:spTree>
    <p:extLst>
      <p:ext uri="{BB962C8B-B14F-4D97-AF65-F5344CB8AC3E}">
        <p14:creationId xmlns:p14="http://schemas.microsoft.com/office/powerpoint/2010/main" val="1283954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304800"/>
            <a:ext cx="8229600" cy="1143000"/>
          </a:xfrm>
        </p:spPr>
        <p:txBody>
          <a:bodyPr/>
          <a:lstStyle/>
          <a:p>
            <a:r>
              <a:rPr lang="en-US" altLang="en-US" sz="3200" dirty="0" smtClean="0">
                <a:solidFill>
                  <a:srgbClr val="A50021"/>
                </a:solidFill>
              </a:rPr>
              <a:t>By 2020 The United States Will Have More People 65+ Than School Age</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530206911"/>
              </p:ext>
            </p:extLst>
          </p:nvPr>
        </p:nvGraphicFramePr>
        <p:xfrm>
          <a:off x="354227" y="1483205"/>
          <a:ext cx="8493211" cy="4654599"/>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4"/>
          <p:cNvSpPr txBox="1">
            <a:spLocks noChangeArrowheads="1"/>
          </p:cNvSpPr>
          <p:nvPr/>
        </p:nvSpPr>
        <p:spPr bwMode="auto">
          <a:xfrm>
            <a:off x="237744" y="6400800"/>
            <a:ext cx="3410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accent3">
                    <a:lumMod val="75000"/>
                  </a:schemeClr>
                </a:solidFill>
                <a:latin typeface="+mn-lt"/>
              </a:rPr>
              <a:t>Census Bureau forecast </a:t>
            </a:r>
            <a:r>
              <a:rPr lang="en-US" altLang="en-US" sz="1400" i="1" dirty="0" smtClean="0">
                <a:solidFill>
                  <a:schemeClr val="accent3">
                    <a:lumMod val="75000"/>
                  </a:schemeClr>
                </a:solidFill>
                <a:latin typeface="+mn-lt"/>
              </a:rPr>
              <a:t>2012; The New Normal</a:t>
            </a:r>
            <a:endParaRPr lang="en-US" altLang="en-US" sz="1400" i="1" dirty="0">
              <a:solidFill>
                <a:schemeClr val="accent3">
                  <a:lumMod val="75000"/>
                </a:schemeClr>
              </a:solidFill>
              <a:latin typeface="+mn-lt"/>
            </a:endParaRPr>
          </a:p>
        </p:txBody>
      </p:sp>
    </p:spTree>
    <p:extLst>
      <p:ext uri="{BB962C8B-B14F-4D97-AF65-F5344CB8AC3E}">
        <p14:creationId xmlns:p14="http://schemas.microsoft.com/office/powerpoint/2010/main" val="1988212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1989"/>
            <a:ext cx="7583488" cy="1283167"/>
          </a:xfrm>
          <a:ln>
            <a:noFill/>
          </a:ln>
        </p:spPr>
        <p:txBody>
          <a:bodyPr>
            <a:noAutofit/>
          </a:bodyPr>
          <a:lstStyle/>
          <a:p>
            <a:r>
              <a:rPr lang="en-US" sz="3200" dirty="0" smtClean="0"/>
              <a:t>US Labor Force Growth Will Be At Record Low Levels By The End Of This Decade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13238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7744" y="6400800"/>
            <a:ext cx="4085670" cy="307777"/>
          </a:xfrm>
          <a:prstGeom prst="rect">
            <a:avLst/>
          </a:prstGeom>
          <a:noFill/>
        </p:spPr>
        <p:txBody>
          <a:bodyPr wrap="none" rtlCol="0">
            <a:spAutoFit/>
          </a:bodyPr>
          <a:lstStyle/>
          <a:p>
            <a:r>
              <a:rPr lang="en-US" sz="1400" i="1" dirty="0" smtClean="0">
                <a:solidFill>
                  <a:schemeClr val="accent3">
                    <a:lumMod val="75000"/>
                  </a:schemeClr>
                </a:solidFill>
              </a:rPr>
              <a:t>US Bureau of Labor Statistics forecast; The New Normal</a:t>
            </a:r>
            <a:endParaRPr lang="en-US" sz="1400" i="1" dirty="0">
              <a:solidFill>
                <a:schemeClr val="accent3">
                  <a:lumMod val="75000"/>
                </a:schemeClr>
              </a:solidFill>
            </a:endParaRPr>
          </a:p>
        </p:txBody>
      </p:sp>
    </p:spTree>
    <p:extLst>
      <p:ext uri="{BB962C8B-B14F-4D97-AF65-F5344CB8AC3E}">
        <p14:creationId xmlns:p14="http://schemas.microsoft.com/office/powerpoint/2010/main" val="96972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Missouri’s Aging Population</a:t>
            </a:r>
            <a:endParaRPr lang="en-US" sz="4400"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3"/>
                </a:solidFill>
              </a:rPr>
              <a:t>Between 1950 and 2000, the 65 and over population grew by 85% to 755 thousand persons.</a:t>
            </a:r>
          </a:p>
          <a:p>
            <a:r>
              <a:rPr lang="en-US" b="1" dirty="0" smtClean="0">
                <a:solidFill>
                  <a:schemeClr val="accent3"/>
                </a:solidFill>
              </a:rPr>
              <a:t>Between 2000 and 2030, this group </a:t>
            </a:r>
            <a:r>
              <a:rPr lang="en-US" b="1" dirty="0">
                <a:solidFill>
                  <a:schemeClr val="accent3"/>
                </a:solidFill>
              </a:rPr>
              <a:t>i</a:t>
            </a:r>
            <a:r>
              <a:rPr lang="en-US" b="1" dirty="0" smtClean="0">
                <a:solidFill>
                  <a:schemeClr val="accent3"/>
                </a:solidFill>
              </a:rPr>
              <a:t>s expected to grow an additional 87%, to 1.4 million persons.</a:t>
            </a:r>
          </a:p>
          <a:p>
            <a:r>
              <a:rPr lang="en-US" b="1" dirty="0" smtClean="0">
                <a:solidFill>
                  <a:schemeClr val="accent3"/>
                </a:solidFill>
              </a:rPr>
              <a:t>In 1950 in Missouri those over 85 represented one-half of one percent of the population—21,000.</a:t>
            </a:r>
          </a:p>
          <a:p>
            <a:r>
              <a:rPr lang="en-US" b="1" dirty="0" smtClean="0">
                <a:solidFill>
                  <a:schemeClr val="accent3"/>
                </a:solidFill>
              </a:rPr>
              <a:t>By 2000 those over 85 were 99,000 persons—or 2% of the population.</a:t>
            </a:r>
          </a:p>
          <a:p>
            <a:r>
              <a:rPr lang="en-US" b="1" dirty="0" smtClean="0">
                <a:solidFill>
                  <a:schemeClr val="accent3"/>
                </a:solidFill>
              </a:rPr>
              <a:t>By 2030, those over 85 will represent 2.5% of the population, or 176,000 persons.</a:t>
            </a:r>
            <a:endParaRPr lang="en-US"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935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333333"/>
                                      </p:to>
                                    </p:animClr>
                                    <p:animClr clrSpc="rgb" dir="cw">
                                      <p:cBhvr>
                                        <p:cTn id="35" dur="500" fill="hold"/>
                                        <p:tgtEl>
                                          <p:spTgt spid="3">
                                            <p:txEl>
                                              <p:pRg st="4" end="4"/>
                                            </p:txEl>
                                          </p:spTgt>
                                        </p:tgtEl>
                                        <p:attrNameLst>
                                          <p:attrName>fillcolor</p:attrName>
                                        </p:attrNameLst>
                                      </p:cBhvr>
                                      <p:to>
                                        <a:srgbClr val="333333"/>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Data Sources</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accent3"/>
                </a:solidFill>
              </a:rPr>
              <a:t>A presentation entitled “The New Normal” by Tom </a:t>
            </a:r>
            <a:r>
              <a:rPr lang="en-US" sz="3200" b="1" dirty="0" err="1" smtClean="0">
                <a:solidFill>
                  <a:schemeClr val="accent3"/>
                </a:solidFill>
              </a:rPr>
              <a:t>Gillaspy</a:t>
            </a:r>
            <a:r>
              <a:rPr lang="en-US" sz="3200" b="1" dirty="0" smtClean="0">
                <a:solidFill>
                  <a:schemeClr val="accent3"/>
                </a:solidFill>
              </a:rPr>
              <a:t> and Tom Stinson.</a:t>
            </a:r>
          </a:p>
          <a:p>
            <a:r>
              <a:rPr lang="en-US" sz="3200" b="1" dirty="0" smtClean="0">
                <a:solidFill>
                  <a:schemeClr val="accent3"/>
                </a:solidFill>
              </a:rPr>
              <a:t>Missouri Population Pyramid slides from the State Demographer site, Missouri Division of Budget &amp; Planning, Office of Administration.</a:t>
            </a:r>
            <a:endParaRPr lang="en-US" sz="3200"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38621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What Is A Reason The Average  Population Age is Increasing?</a:t>
            </a:r>
            <a:endParaRPr lang="en-US" sz="3200" dirty="0"/>
          </a:p>
        </p:txBody>
      </p:sp>
      <p:sp>
        <p:nvSpPr>
          <p:cNvPr id="8" name="Text Placeholder 7"/>
          <p:cNvSpPr>
            <a:spLocks noGrp="1"/>
          </p:cNvSpPr>
          <p:nvPr>
            <p:ph type="body" idx="1"/>
          </p:nvPr>
        </p:nvSpPr>
        <p:spPr/>
        <p:txBody>
          <a:bodyPr/>
          <a:lstStyle/>
          <a:p>
            <a:r>
              <a:rPr lang="en-US" b="1" dirty="0" smtClean="0"/>
              <a:t>Fewer Teen </a:t>
            </a:r>
            <a:r>
              <a:rPr lang="en-US" b="1" dirty="0" err="1" smtClean="0"/>
              <a:t>Pregnacies</a:t>
            </a:r>
            <a:endParaRPr lang="en-US" b="1" dirty="0"/>
          </a:p>
        </p:txBody>
      </p:sp>
      <p:sp>
        <p:nvSpPr>
          <p:cNvPr id="9" name="Content Placeholder 8"/>
          <p:cNvSpPr>
            <a:spLocks noGrp="1"/>
          </p:cNvSpPr>
          <p:nvPr>
            <p:ph sz="half" idx="2"/>
          </p:nvPr>
        </p:nvSpPr>
        <p:spPr/>
        <p:txBody>
          <a:bodyPr>
            <a:noAutofit/>
          </a:bodyPr>
          <a:lstStyle/>
          <a:p>
            <a:r>
              <a:rPr lang="en-US" sz="2200" b="1" dirty="0" smtClean="0">
                <a:solidFill>
                  <a:schemeClr val="accent3"/>
                </a:solidFill>
              </a:rPr>
              <a:t>Teen births in 2013 (274,641) were the lowest number ever reported in the U.S.</a:t>
            </a:r>
          </a:p>
          <a:p>
            <a:r>
              <a:rPr lang="en-US" sz="2200" b="1" dirty="0" smtClean="0">
                <a:solidFill>
                  <a:schemeClr val="accent3"/>
                </a:solidFill>
              </a:rPr>
              <a:t>The new record-low teen birthrate (26.6 births per 1,000 women age 15-19) is a 10% decline since 2012 and a 57% decline since 1991.</a:t>
            </a:r>
            <a:endParaRPr lang="en-US" sz="2200" b="1" dirty="0">
              <a:solidFill>
                <a:schemeClr val="accent3"/>
              </a:solidFill>
            </a:endParaRPr>
          </a:p>
        </p:txBody>
      </p:sp>
      <p:sp>
        <p:nvSpPr>
          <p:cNvPr id="10" name="Text Placeholder 9"/>
          <p:cNvSpPr>
            <a:spLocks noGrp="1"/>
          </p:cNvSpPr>
          <p:nvPr>
            <p:ph type="body" sz="quarter" idx="3"/>
          </p:nvPr>
        </p:nvSpPr>
        <p:spPr/>
        <p:txBody>
          <a:bodyPr/>
          <a:lstStyle/>
          <a:p>
            <a:r>
              <a:rPr lang="en-US" b="1" dirty="0" smtClean="0"/>
              <a:t>Lower Overall Fertility Rate</a:t>
            </a:r>
            <a:endParaRPr lang="en-US" b="1" dirty="0"/>
          </a:p>
        </p:txBody>
      </p:sp>
      <p:sp>
        <p:nvSpPr>
          <p:cNvPr id="11" name="Content Placeholder 10"/>
          <p:cNvSpPr>
            <a:spLocks noGrp="1"/>
          </p:cNvSpPr>
          <p:nvPr>
            <p:ph sz="quarter" idx="4"/>
          </p:nvPr>
        </p:nvSpPr>
        <p:spPr/>
        <p:txBody>
          <a:bodyPr>
            <a:normAutofit/>
          </a:bodyPr>
          <a:lstStyle/>
          <a:p>
            <a:r>
              <a:rPr lang="en-US" sz="2200" b="1" dirty="0" smtClean="0">
                <a:solidFill>
                  <a:schemeClr val="accent3"/>
                </a:solidFill>
              </a:rPr>
              <a:t>The birthrate for younger adult women fell to a record low of 81.2 births per 1,000 women aged 20-24.</a:t>
            </a:r>
          </a:p>
          <a:p>
            <a:r>
              <a:rPr lang="en-US" sz="2200" b="1" dirty="0" smtClean="0">
                <a:solidFill>
                  <a:schemeClr val="accent3"/>
                </a:solidFill>
              </a:rPr>
              <a:t>The general fertility rate slipped to a record low of 62.9 births per 1,000 women aged 15-44.</a:t>
            </a:r>
            <a:endParaRPr lang="en-US" sz="2200"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23616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333333"/>
                                      </p:to>
                                    </p:animClr>
                                    <p:animClr clrSpc="rgb" dir="cw">
                                      <p:cBhvr>
                                        <p:cTn id="7" dur="500" fill="hold"/>
                                        <p:tgtEl>
                                          <p:spTgt spid="9">
                                            <p:txEl>
                                              <p:pRg st="0" end="0"/>
                                            </p:txEl>
                                          </p:spTgt>
                                        </p:tgtEl>
                                        <p:attrNameLst>
                                          <p:attrName>fillcolor</p:attrName>
                                        </p:attrNameLst>
                                      </p:cBhvr>
                                      <p:to>
                                        <a:srgbClr val="333333"/>
                                      </p:to>
                                    </p:animClr>
                                    <p:set>
                                      <p:cBhvr>
                                        <p:cTn id="8" dur="500" fill="hold"/>
                                        <p:tgtEl>
                                          <p:spTgt spid="9">
                                            <p:txEl>
                                              <p:pRg st="0" end="0"/>
                                            </p:txEl>
                                          </p:spTgt>
                                        </p:tgtEl>
                                        <p:attrNameLst>
                                          <p:attrName>fill.type</p:attrName>
                                        </p:attrNameLst>
                                      </p:cBhvr>
                                      <p:to>
                                        <p:strVal val="solid"/>
                                      </p:to>
                                    </p:set>
                                    <p:set>
                                      <p:cBhvr>
                                        <p:cTn id="9" dur="500" fill="hold"/>
                                        <p:tgtEl>
                                          <p:spTgt spid="9">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9">
                                            <p:txEl>
                                              <p:pRg st="1" end="1"/>
                                            </p:txEl>
                                          </p:spTgt>
                                        </p:tgtEl>
                                        <p:attrNameLst>
                                          <p:attrName>style.color</p:attrName>
                                        </p:attrNameLst>
                                      </p:cBhvr>
                                      <p:to>
                                        <a:srgbClr val="333333"/>
                                      </p:to>
                                    </p:animClr>
                                    <p:animClr clrSpc="rgb" dir="cw">
                                      <p:cBhvr>
                                        <p:cTn id="12" dur="500" fill="hold"/>
                                        <p:tgtEl>
                                          <p:spTgt spid="9">
                                            <p:txEl>
                                              <p:pRg st="1" end="1"/>
                                            </p:txEl>
                                          </p:spTgt>
                                        </p:tgtEl>
                                        <p:attrNameLst>
                                          <p:attrName>fillcolor</p:attrName>
                                        </p:attrNameLst>
                                      </p:cBhvr>
                                      <p:to>
                                        <a:srgbClr val="333333"/>
                                      </p:to>
                                    </p:animClr>
                                    <p:set>
                                      <p:cBhvr>
                                        <p:cTn id="13" dur="500" fill="hold"/>
                                        <p:tgtEl>
                                          <p:spTgt spid="9">
                                            <p:txEl>
                                              <p:pRg st="1" end="1"/>
                                            </p:txEl>
                                          </p:spTgt>
                                        </p:tgtEl>
                                        <p:attrNameLst>
                                          <p:attrName>fill.type</p:attrName>
                                        </p:attrNameLst>
                                      </p:cBhvr>
                                      <p:to>
                                        <p:strVal val="solid"/>
                                      </p:to>
                                    </p:set>
                                    <p:set>
                                      <p:cBhvr>
                                        <p:cTn id="14" dur="500" fill="hold"/>
                                        <p:tgtEl>
                                          <p:spTgt spid="9">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11">
                                            <p:txEl>
                                              <p:pRg st="0" end="0"/>
                                            </p:txEl>
                                          </p:spTgt>
                                        </p:tgtEl>
                                        <p:attrNameLst>
                                          <p:attrName>style.color</p:attrName>
                                        </p:attrNameLst>
                                      </p:cBhvr>
                                      <p:to>
                                        <a:srgbClr val="333333"/>
                                      </p:to>
                                    </p:animClr>
                                    <p:animClr clrSpc="rgb" dir="cw">
                                      <p:cBhvr>
                                        <p:cTn id="19" dur="500" fill="hold"/>
                                        <p:tgtEl>
                                          <p:spTgt spid="11">
                                            <p:txEl>
                                              <p:pRg st="0" end="0"/>
                                            </p:txEl>
                                          </p:spTgt>
                                        </p:tgtEl>
                                        <p:attrNameLst>
                                          <p:attrName>fillcolor</p:attrName>
                                        </p:attrNameLst>
                                      </p:cBhvr>
                                      <p:to>
                                        <a:srgbClr val="333333"/>
                                      </p:to>
                                    </p:animClr>
                                    <p:set>
                                      <p:cBhvr>
                                        <p:cTn id="20" dur="500" fill="hold"/>
                                        <p:tgtEl>
                                          <p:spTgt spid="11">
                                            <p:txEl>
                                              <p:pRg st="0" end="0"/>
                                            </p:txEl>
                                          </p:spTgt>
                                        </p:tgtEl>
                                        <p:attrNameLst>
                                          <p:attrName>fill.type</p:attrName>
                                        </p:attrNameLst>
                                      </p:cBhvr>
                                      <p:to>
                                        <p:strVal val="solid"/>
                                      </p:to>
                                    </p:set>
                                    <p:set>
                                      <p:cBhvr>
                                        <p:cTn id="21" dur="500" fill="hold"/>
                                        <p:tgtEl>
                                          <p:spTgt spid="11">
                                            <p:txEl>
                                              <p:pRg st="0" end="0"/>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11">
                                            <p:txEl>
                                              <p:pRg st="1" end="1"/>
                                            </p:txEl>
                                          </p:spTgt>
                                        </p:tgtEl>
                                        <p:attrNameLst>
                                          <p:attrName>style.color</p:attrName>
                                        </p:attrNameLst>
                                      </p:cBhvr>
                                      <p:to>
                                        <a:srgbClr val="333333"/>
                                      </p:to>
                                    </p:animClr>
                                    <p:animClr clrSpc="rgb" dir="cw">
                                      <p:cBhvr>
                                        <p:cTn id="24" dur="500" fill="hold"/>
                                        <p:tgtEl>
                                          <p:spTgt spid="11">
                                            <p:txEl>
                                              <p:pRg st="1" end="1"/>
                                            </p:txEl>
                                          </p:spTgt>
                                        </p:tgtEl>
                                        <p:attrNameLst>
                                          <p:attrName>fillcolor</p:attrName>
                                        </p:attrNameLst>
                                      </p:cBhvr>
                                      <p:to>
                                        <a:srgbClr val="333333"/>
                                      </p:to>
                                    </p:animClr>
                                    <p:set>
                                      <p:cBhvr>
                                        <p:cTn id="25" dur="500" fill="hold"/>
                                        <p:tgtEl>
                                          <p:spTgt spid="11">
                                            <p:txEl>
                                              <p:pRg st="1" end="1"/>
                                            </p:txEl>
                                          </p:spTgt>
                                        </p:tgtEl>
                                        <p:attrNameLst>
                                          <p:attrName>fill.type</p:attrName>
                                        </p:attrNameLst>
                                      </p:cBhvr>
                                      <p:to>
                                        <p:strVal val="solid"/>
                                      </p:to>
                                    </p:set>
                                    <p:set>
                                      <p:cBhvr>
                                        <p:cTn id="26" dur="500" fill="hold"/>
                                        <p:tgtEl>
                                          <p:spTgt spid="11">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Rectangular </a:t>
            </a:r>
            <a:r>
              <a:rPr lang="en-US" sz="4400" dirty="0" err="1" smtClean="0"/>
              <a:t>AGe</a:t>
            </a:r>
            <a:r>
              <a:rPr lang="en-US" sz="4400" dirty="0" smtClean="0"/>
              <a:t> Pyramid in 2030</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5099919"/>
              </p:ext>
            </p:extLst>
          </p:nvPr>
        </p:nvGraphicFramePr>
        <p:xfrm>
          <a:off x="779463" y="1828800"/>
          <a:ext cx="7583488" cy="4596760"/>
        </p:xfrm>
        <a:graphic>
          <a:graphicData uri="http://schemas.openxmlformats.org/drawingml/2006/table">
            <a:tbl>
              <a:tblPr firstRow="1" bandRow="1">
                <a:tableStyleId>{21E4AEA4-8DFA-4A89-87EB-49C32662AFE0}</a:tableStyleId>
              </a:tblPr>
              <a:tblGrid>
                <a:gridCol w="2500086"/>
                <a:gridCol w="2541701"/>
                <a:gridCol w="2541701"/>
              </a:tblGrid>
              <a:tr h="473800">
                <a:tc>
                  <a:txBody>
                    <a:bodyPr/>
                    <a:lstStyle/>
                    <a:p>
                      <a:pPr algn="ctr"/>
                      <a:r>
                        <a:rPr lang="en-US" dirty="0" smtClean="0"/>
                        <a:t>Year</a:t>
                      </a:r>
                      <a:r>
                        <a:rPr lang="en-US" baseline="0" dirty="0" smtClean="0"/>
                        <a:t> 2030 –By Age Group</a:t>
                      </a:r>
                      <a:endParaRPr lang="en-US" b="1" dirty="0"/>
                    </a:p>
                  </a:txBody>
                  <a:tcPr>
                    <a:solidFill>
                      <a:schemeClr val="bg1"/>
                    </a:solidFill>
                  </a:tcPr>
                </a:tc>
                <a:tc>
                  <a:txBody>
                    <a:bodyPr/>
                    <a:lstStyle/>
                    <a:p>
                      <a:pPr algn="ctr"/>
                      <a:r>
                        <a:rPr lang="en-US" dirty="0" smtClean="0"/>
                        <a:t>Percent of Population</a:t>
                      </a:r>
                      <a:endParaRPr lang="en-US" b="1" dirty="0"/>
                    </a:p>
                  </a:txBody>
                  <a:tcPr>
                    <a:solidFill>
                      <a:schemeClr val="bg1"/>
                    </a:solidFill>
                  </a:tcPr>
                </a:tc>
                <a:tc>
                  <a:txBody>
                    <a:bodyPr/>
                    <a:lstStyle/>
                    <a:p>
                      <a:pPr algn="ctr"/>
                      <a:r>
                        <a:rPr lang="en-US" dirty="0" smtClean="0"/>
                        <a:t>Cumulative Percent of </a:t>
                      </a:r>
                    </a:p>
                    <a:p>
                      <a:pPr algn="ctr"/>
                      <a:r>
                        <a:rPr lang="en-US" dirty="0" smtClean="0"/>
                        <a:t>Population</a:t>
                      </a:r>
                      <a:endParaRPr lang="en-US" b="1" dirty="0"/>
                    </a:p>
                  </a:txBody>
                  <a:tcPr>
                    <a:solidFill>
                      <a:schemeClr val="bg1"/>
                    </a:solidFill>
                  </a:tcPr>
                </a:tc>
              </a:tr>
              <a:tr h="473800">
                <a:tc>
                  <a:txBody>
                    <a:bodyPr/>
                    <a:lstStyle/>
                    <a:p>
                      <a:pPr algn="ctr"/>
                      <a:r>
                        <a:rPr lang="en-US" dirty="0" smtClean="0"/>
                        <a:t>Preschool</a:t>
                      </a:r>
                      <a:endParaRPr lang="en-US" b="1" dirty="0"/>
                    </a:p>
                  </a:txBody>
                  <a:tcPr/>
                </a:tc>
                <a:tc>
                  <a:txBody>
                    <a:bodyPr/>
                    <a:lstStyle/>
                    <a:p>
                      <a:pPr algn="ctr"/>
                      <a:r>
                        <a:rPr lang="en-US" dirty="0" smtClean="0"/>
                        <a:t>6%</a:t>
                      </a:r>
                      <a:endParaRPr lang="en-US" b="1" dirty="0"/>
                    </a:p>
                  </a:txBody>
                  <a:tcPr/>
                </a:tc>
                <a:tc>
                  <a:txBody>
                    <a:bodyPr/>
                    <a:lstStyle/>
                    <a:p>
                      <a:pPr algn="ctr"/>
                      <a:r>
                        <a:rPr lang="en-US" dirty="0" smtClean="0"/>
                        <a:t>6%</a:t>
                      </a:r>
                      <a:endParaRPr lang="en-US" b="1" dirty="0"/>
                    </a:p>
                  </a:txBody>
                  <a:tcPr/>
                </a:tc>
              </a:tr>
              <a:tr h="473800">
                <a:tc>
                  <a:txBody>
                    <a:bodyPr/>
                    <a:lstStyle/>
                    <a:p>
                      <a:pPr algn="ctr"/>
                      <a:r>
                        <a:rPr lang="en-US" dirty="0" smtClean="0"/>
                        <a:t>Kindergarten to</a:t>
                      </a:r>
                      <a:r>
                        <a:rPr lang="en-US" baseline="0" dirty="0" smtClean="0"/>
                        <a:t> 8th</a:t>
                      </a:r>
                      <a:endParaRPr lang="en-US" b="1" dirty="0"/>
                    </a:p>
                  </a:txBody>
                  <a:tcPr/>
                </a:tc>
                <a:tc>
                  <a:txBody>
                    <a:bodyPr/>
                    <a:lstStyle/>
                    <a:p>
                      <a:pPr algn="ctr"/>
                      <a:r>
                        <a:rPr lang="en-US" dirty="0" smtClean="0"/>
                        <a:t>11%</a:t>
                      </a:r>
                      <a:endParaRPr lang="en-US" b="1" dirty="0"/>
                    </a:p>
                  </a:txBody>
                  <a:tcPr/>
                </a:tc>
                <a:tc>
                  <a:txBody>
                    <a:bodyPr/>
                    <a:lstStyle/>
                    <a:p>
                      <a:pPr algn="ctr"/>
                      <a:r>
                        <a:rPr lang="en-US" dirty="0" smtClean="0"/>
                        <a:t>17%</a:t>
                      </a:r>
                      <a:endParaRPr lang="en-US" b="1" dirty="0"/>
                    </a:p>
                  </a:txBody>
                  <a:tcPr/>
                </a:tc>
              </a:tr>
              <a:tr h="473800">
                <a:tc>
                  <a:txBody>
                    <a:bodyPr/>
                    <a:lstStyle/>
                    <a:p>
                      <a:pPr algn="ctr"/>
                      <a:r>
                        <a:rPr lang="en-US" dirty="0" smtClean="0"/>
                        <a:t>Grades</a:t>
                      </a:r>
                      <a:r>
                        <a:rPr lang="en-US" baseline="0" dirty="0" smtClean="0"/>
                        <a:t> 9 to 12</a:t>
                      </a:r>
                      <a:endParaRPr lang="en-US" b="1" dirty="0"/>
                    </a:p>
                  </a:txBody>
                  <a:tcPr/>
                </a:tc>
                <a:tc>
                  <a:txBody>
                    <a:bodyPr/>
                    <a:lstStyle/>
                    <a:p>
                      <a:pPr algn="ctr"/>
                      <a:r>
                        <a:rPr lang="en-US" dirty="0" smtClean="0"/>
                        <a:t>5%</a:t>
                      </a:r>
                      <a:endParaRPr lang="en-US" b="1" dirty="0"/>
                    </a:p>
                  </a:txBody>
                  <a:tcPr/>
                </a:tc>
                <a:tc>
                  <a:txBody>
                    <a:bodyPr/>
                    <a:lstStyle/>
                    <a:p>
                      <a:pPr algn="ctr"/>
                      <a:r>
                        <a:rPr lang="en-US" dirty="0" smtClean="0"/>
                        <a:t>22%</a:t>
                      </a:r>
                      <a:endParaRPr lang="en-US" b="1" dirty="0"/>
                    </a:p>
                  </a:txBody>
                  <a:tcPr/>
                </a:tc>
              </a:tr>
              <a:tr h="473800">
                <a:tc>
                  <a:txBody>
                    <a:bodyPr/>
                    <a:lstStyle/>
                    <a:p>
                      <a:pPr algn="ctr"/>
                      <a:r>
                        <a:rPr lang="en-US" dirty="0" smtClean="0"/>
                        <a:t>Age 18 to 24</a:t>
                      </a:r>
                      <a:endParaRPr lang="en-US" b="1" dirty="0"/>
                    </a:p>
                  </a:txBody>
                  <a:tcPr/>
                </a:tc>
                <a:tc>
                  <a:txBody>
                    <a:bodyPr/>
                    <a:lstStyle/>
                    <a:p>
                      <a:pPr algn="ctr"/>
                      <a:r>
                        <a:rPr lang="en-US" dirty="0" smtClean="0"/>
                        <a:t>9%</a:t>
                      </a:r>
                      <a:endParaRPr lang="en-US" b="1" dirty="0"/>
                    </a:p>
                  </a:txBody>
                  <a:tcPr/>
                </a:tc>
                <a:tc>
                  <a:txBody>
                    <a:bodyPr/>
                    <a:lstStyle/>
                    <a:p>
                      <a:pPr algn="ctr"/>
                      <a:r>
                        <a:rPr lang="en-US" dirty="0" smtClean="0"/>
                        <a:t>31%</a:t>
                      </a:r>
                      <a:endParaRPr lang="en-US" b="1" dirty="0"/>
                    </a:p>
                  </a:txBody>
                  <a:tcPr/>
                </a:tc>
              </a:tr>
              <a:tr h="473800">
                <a:tc>
                  <a:txBody>
                    <a:bodyPr/>
                    <a:lstStyle/>
                    <a:p>
                      <a:pPr algn="ctr"/>
                      <a:r>
                        <a:rPr lang="en-US" dirty="0" smtClean="0"/>
                        <a:t>Age 25 to 44</a:t>
                      </a:r>
                      <a:endParaRPr lang="en-US" b="1" dirty="0"/>
                    </a:p>
                  </a:txBody>
                  <a:tcPr/>
                </a:tc>
                <a:tc>
                  <a:txBody>
                    <a:bodyPr/>
                    <a:lstStyle/>
                    <a:p>
                      <a:pPr algn="ctr"/>
                      <a:r>
                        <a:rPr lang="en-US" dirty="0" smtClean="0"/>
                        <a:t>25%</a:t>
                      </a:r>
                      <a:endParaRPr lang="en-US" b="1" dirty="0"/>
                    </a:p>
                  </a:txBody>
                  <a:tcPr/>
                </a:tc>
                <a:tc>
                  <a:txBody>
                    <a:bodyPr/>
                    <a:lstStyle/>
                    <a:p>
                      <a:pPr algn="ctr"/>
                      <a:r>
                        <a:rPr lang="en-US" dirty="0" smtClean="0"/>
                        <a:t>56%</a:t>
                      </a:r>
                      <a:endParaRPr lang="en-US" b="1" dirty="0"/>
                    </a:p>
                  </a:txBody>
                  <a:tcPr/>
                </a:tc>
              </a:tr>
              <a:tr h="473800">
                <a:tc>
                  <a:txBody>
                    <a:bodyPr/>
                    <a:lstStyle/>
                    <a:p>
                      <a:pPr algn="ctr"/>
                      <a:r>
                        <a:rPr lang="en-US" dirty="0" smtClean="0"/>
                        <a:t>Age 44 to 64</a:t>
                      </a:r>
                      <a:endParaRPr lang="en-US" b="1" dirty="0"/>
                    </a:p>
                  </a:txBody>
                  <a:tcPr/>
                </a:tc>
                <a:tc>
                  <a:txBody>
                    <a:bodyPr/>
                    <a:lstStyle/>
                    <a:p>
                      <a:pPr algn="ctr"/>
                      <a:r>
                        <a:rPr lang="en-US" dirty="0" smtClean="0"/>
                        <a:t>22%</a:t>
                      </a:r>
                      <a:endParaRPr lang="en-US" b="1" dirty="0"/>
                    </a:p>
                  </a:txBody>
                  <a:tcPr/>
                </a:tc>
                <a:tc>
                  <a:txBody>
                    <a:bodyPr/>
                    <a:lstStyle/>
                    <a:p>
                      <a:pPr algn="ctr"/>
                      <a:r>
                        <a:rPr lang="en-US" dirty="0" smtClean="0"/>
                        <a:t>78%</a:t>
                      </a:r>
                      <a:endParaRPr lang="en-US" b="1" dirty="0"/>
                    </a:p>
                  </a:txBody>
                  <a:tcPr/>
                </a:tc>
              </a:tr>
              <a:tr h="473800">
                <a:tc>
                  <a:txBody>
                    <a:bodyPr/>
                    <a:lstStyle/>
                    <a:p>
                      <a:pPr algn="ctr"/>
                      <a:r>
                        <a:rPr lang="en-US" dirty="0" smtClean="0"/>
                        <a:t>Over 65</a:t>
                      </a:r>
                      <a:endParaRPr lang="en-US" b="1" dirty="0"/>
                    </a:p>
                  </a:txBody>
                  <a:tcPr/>
                </a:tc>
                <a:tc>
                  <a:txBody>
                    <a:bodyPr/>
                    <a:lstStyle/>
                    <a:p>
                      <a:pPr algn="ctr"/>
                      <a:r>
                        <a:rPr lang="en-US" dirty="0" smtClean="0"/>
                        <a:t>21%</a:t>
                      </a:r>
                      <a:endParaRPr lang="en-US" b="1" dirty="0"/>
                    </a:p>
                  </a:txBody>
                  <a:tcPr/>
                </a:tc>
                <a:tc>
                  <a:txBody>
                    <a:bodyPr/>
                    <a:lstStyle/>
                    <a:p>
                      <a:pPr algn="ctr"/>
                      <a:r>
                        <a:rPr lang="en-US" dirty="0" smtClean="0"/>
                        <a:t>100%</a:t>
                      </a:r>
                      <a:endParaRPr lang="en-US" b="1" dirty="0"/>
                    </a:p>
                  </a:txBody>
                  <a:tcPr/>
                </a:tc>
              </a:tr>
              <a:tr h="473800">
                <a:tc>
                  <a:txBody>
                    <a:bodyPr/>
                    <a:lstStyle/>
                    <a:p>
                      <a:pPr algn="ctr"/>
                      <a:endParaRPr lang="en-US" sz="900" dirty="0" smtClean="0"/>
                    </a:p>
                    <a:p>
                      <a:pPr algn="ctr"/>
                      <a:endParaRPr lang="en-US" sz="900" dirty="0" smtClean="0"/>
                    </a:p>
                    <a:p>
                      <a:pPr algn="ctr"/>
                      <a:r>
                        <a:rPr lang="en-US" sz="900" dirty="0" smtClean="0"/>
                        <a:t>Source:</a:t>
                      </a:r>
                      <a:r>
                        <a:rPr lang="en-US" sz="900" baseline="0" dirty="0" smtClean="0"/>
                        <a:t>  Missouri Office of Administration</a:t>
                      </a:r>
                      <a:endParaRPr lang="en-US" sz="900" b="1" dirty="0"/>
                    </a:p>
                  </a:txBody>
                  <a:tcPr/>
                </a:tc>
                <a:tc>
                  <a:txBody>
                    <a:bodyPr/>
                    <a:lstStyle/>
                    <a:p>
                      <a:pPr algn="ctr"/>
                      <a:endParaRPr lang="en-US" b="1" dirty="0"/>
                    </a:p>
                  </a:txBody>
                  <a:tcPr/>
                </a:tc>
                <a:tc>
                  <a:txBody>
                    <a:bodyPr/>
                    <a:lstStyle/>
                    <a:p>
                      <a:pPr algn="ctr"/>
                      <a:r>
                        <a:rPr lang="en-US" dirty="0" smtClean="0"/>
                        <a:t>Cumulative is rounded to equal 100%</a:t>
                      </a:r>
                      <a:endParaRPr lang="en-US" b="1" dirty="0"/>
                    </a:p>
                  </a:txBody>
                  <a:tcPr/>
                </a:tc>
              </a:tr>
            </a:tbl>
          </a:graphicData>
        </a:graphic>
      </p:graphicFrame>
      <p:sp>
        <p:nvSpPr>
          <p:cNvPr id="4" name="Footer Placeholder 3"/>
          <p:cNvSpPr>
            <a:spLocks noGrp="1"/>
          </p:cNvSpPr>
          <p:nvPr>
            <p:ph type="ftr" sz="quarter" idx="11"/>
          </p:nvPr>
        </p:nvSpPr>
        <p:spPr/>
        <p:txBody>
          <a:bodyPr/>
          <a:lstStyle/>
          <a:p>
            <a:r>
              <a:rPr lang="en-US" dirty="0" smtClean="0"/>
              <a:t>James R. Moody &amp; Associates</a:t>
            </a:r>
            <a:endParaRPr lang="en-US" dirty="0"/>
          </a:p>
        </p:txBody>
      </p:sp>
    </p:spTree>
    <p:extLst>
      <p:ext uri="{BB962C8B-B14F-4D97-AF65-F5344CB8AC3E}">
        <p14:creationId xmlns:p14="http://schemas.microsoft.com/office/powerpoint/2010/main" val="3983001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Missouri Population</a:t>
            </a:r>
            <a:endParaRPr lang="en-US" sz="4400" dirty="0"/>
          </a:p>
        </p:txBody>
      </p:sp>
      <p:sp>
        <p:nvSpPr>
          <p:cNvPr id="3" name="TextBox 2"/>
          <p:cNvSpPr txBox="1"/>
          <p:nvPr/>
        </p:nvSpPr>
        <p:spPr>
          <a:xfrm>
            <a:off x="2333248" y="1550378"/>
            <a:ext cx="4142481" cy="646331"/>
          </a:xfrm>
          <a:prstGeom prst="rect">
            <a:avLst/>
          </a:prstGeom>
          <a:noFill/>
        </p:spPr>
        <p:txBody>
          <a:bodyPr wrap="none" rtlCol="0">
            <a:spAutoFit/>
          </a:bodyPr>
          <a:lstStyle/>
          <a:p>
            <a:pPr algn="ctr"/>
            <a:r>
              <a:rPr lang="en-US" b="1" dirty="0" smtClean="0">
                <a:solidFill>
                  <a:schemeClr val="accent3">
                    <a:lumMod val="75000"/>
                  </a:schemeClr>
                </a:solidFill>
              </a:rPr>
              <a:t>Population Pyramid of Missouri – 1900</a:t>
            </a:r>
          </a:p>
          <a:p>
            <a:pPr algn="ctr"/>
            <a:endParaRPr lang="en-US" b="1" dirty="0">
              <a:solidFill>
                <a:schemeClr val="accent3">
                  <a:lumMod val="75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960814310"/>
              </p:ext>
            </p:extLst>
          </p:nvPr>
        </p:nvGraphicFramePr>
        <p:xfrm>
          <a:off x="1144953" y="20320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238100" y="2052833"/>
            <a:ext cx="2357440" cy="307777"/>
          </a:xfrm>
          <a:prstGeom prst="rect">
            <a:avLst/>
          </a:prstGeom>
          <a:noFill/>
        </p:spPr>
        <p:txBody>
          <a:bodyPr wrap="none" rtlCol="0">
            <a:spAutoFit/>
          </a:bodyPr>
          <a:lstStyle/>
          <a:p>
            <a:r>
              <a:rPr lang="en-US" sz="1400" dirty="0" smtClean="0">
                <a:solidFill>
                  <a:schemeClr val="bg2"/>
                </a:solidFill>
              </a:rPr>
              <a:t>Male and Female Combined</a:t>
            </a:r>
            <a:endParaRPr lang="en-US" sz="1400" dirty="0">
              <a:solidFill>
                <a:schemeClr val="bg2"/>
              </a:solidFill>
            </a:endParaRPr>
          </a:p>
        </p:txBody>
      </p:sp>
      <p:sp>
        <p:nvSpPr>
          <p:cNvPr id="5" name="TextBox 4"/>
          <p:cNvSpPr txBox="1"/>
          <p:nvPr/>
        </p:nvSpPr>
        <p:spPr>
          <a:xfrm>
            <a:off x="2675467" y="6073803"/>
            <a:ext cx="2588209" cy="338554"/>
          </a:xfrm>
          <a:prstGeom prst="rect">
            <a:avLst/>
          </a:prstGeom>
          <a:noFill/>
        </p:spPr>
        <p:txBody>
          <a:bodyPr wrap="none" rtlCol="0">
            <a:spAutoFit/>
          </a:bodyPr>
          <a:lstStyle/>
          <a:p>
            <a:r>
              <a:rPr lang="en-US" sz="1600" dirty="0" smtClean="0"/>
              <a:t>Percent of Total Population</a:t>
            </a:r>
            <a:endParaRPr lang="en-US" sz="1600" dirty="0"/>
          </a:p>
        </p:txBody>
      </p:sp>
      <p:sp>
        <p:nvSpPr>
          <p:cNvPr id="8" name="TextBox 7"/>
          <p:cNvSpPr txBox="1"/>
          <p:nvPr/>
        </p:nvSpPr>
        <p:spPr>
          <a:xfrm>
            <a:off x="237744" y="6400800"/>
            <a:ext cx="4681346" cy="307777"/>
          </a:xfrm>
          <a:prstGeom prst="rect">
            <a:avLst/>
          </a:prstGeom>
          <a:noFill/>
        </p:spPr>
        <p:txBody>
          <a:bodyPr wrap="none" rtlCol="0">
            <a:spAutoFit/>
          </a:bodyPr>
          <a:lstStyle/>
          <a:p>
            <a:r>
              <a:rPr lang="en-US" sz="1400" i="1" dirty="0" smtClean="0">
                <a:solidFill>
                  <a:schemeClr val="accent3">
                    <a:lumMod val="75000"/>
                  </a:schemeClr>
                </a:solidFill>
              </a:rPr>
              <a:t>Missouri Office of Administration, Division of Budget &amp; Planning</a:t>
            </a:r>
            <a:endParaRPr lang="en-US" sz="1400" i="1" dirty="0">
              <a:solidFill>
                <a:schemeClr val="accent3">
                  <a:lumMod val="75000"/>
                </a:schemeClr>
              </a:solidFill>
            </a:endParaRPr>
          </a:p>
        </p:txBody>
      </p:sp>
    </p:spTree>
    <p:extLst>
      <p:ext uri="{BB962C8B-B14F-4D97-AF65-F5344CB8AC3E}">
        <p14:creationId xmlns:p14="http://schemas.microsoft.com/office/powerpoint/2010/main" val="89511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10573352"/>
              </p:ext>
            </p:extLst>
          </p:nvPr>
        </p:nvGraphicFramePr>
        <p:xfrm>
          <a:off x="1143000" y="2029968"/>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4440" y="2057400"/>
            <a:ext cx="577402" cy="307777"/>
          </a:xfrm>
          <a:prstGeom prst="rect">
            <a:avLst/>
          </a:prstGeom>
          <a:noFill/>
        </p:spPr>
        <p:txBody>
          <a:bodyPr wrap="none" rtlCol="0">
            <a:spAutoFit/>
          </a:bodyPr>
          <a:lstStyle/>
          <a:p>
            <a:r>
              <a:rPr lang="en-US" sz="1400" dirty="0" smtClean="0">
                <a:solidFill>
                  <a:schemeClr val="bg2"/>
                </a:solidFill>
              </a:rPr>
              <a:t>Male</a:t>
            </a:r>
            <a:endParaRPr lang="en-US" sz="1400" dirty="0">
              <a:solidFill>
                <a:schemeClr val="bg2"/>
              </a:solidFill>
            </a:endParaRPr>
          </a:p>
        </p:txBody>
      </p:sp>
      <p:sp>
        <p:nvSpPr>
          <p:cNvPr id="8" name="TextBox 7"/>
          <p:cNvSpPr txBox="1"/>
          <p:nvPr/>
        </p:nvSpPr>
        <p:spPr>
          <a:xfrm>
            <a:off x="5934730" y="2057400"/>
            <a:ext cx="740011" cy="307777"/>
          </a:xfrm>
          <a:prstGeom prst="rect">
            <a:avLst/>
          </a:prstGeom>
          <a:noFill/>
        </p:spPr>
        <p:txBody>
          <a:bodyPr wrap="none" rtlCol="0">
            <a:spAutoFit/>
          </a:bodyPr>
          <a:lstStyle/>
          <a:p>
            <a:r>
              <a:rPr lang="en-US" sz="1400" dirty="0" smtClean="0">
                <a:solidFill>
                  <a:schemeClr val="bg2"/>
                </a:solidFill>
              </a:rPr>
              <a:t>Female</a:t>
            </a:r>
            <a:endParaRPr lang="en-US" sz="1400" dirty="0">
              <a:solidFill>
                <a:schemeClr val="bg2"/>
              </a:solidFill>
            </a:endParaRPr>
          </a:p>
        </p:txBody>
      </p:sp>
      <p:sp>
        <p:nvSpPr>
          <p:cNvPr id="10" name="TextBox 9"/>
          <p:cNvSpPr txBox="1"/>
          <p:nvPr/>
        </p:nvSpPr>
        <p:spPr>
          <a:xfrm>
            <a:off x="2333248" y="1550378"/>
            <a:ext cx="4142481" cy="646331"/>
          </a:xfrm>
          <a:prstGeom prst="rect">
            <a:avLst/>
          </a:prstGeom>
          <a:noFill/>
        </p:spPr>
        <p:txBody>
          <a:bodyPr wrap="none" rtlCol="0">
            <a:spAutoFit/>
          </a:bodyPr>
          <a:lstStyle/>
          <a:p>
            <a:pPr algn="ctr"/>
            <a:r>
              <a:rPr lang="en-US" b="1" dirty="0" smtClean="0">
                <a:solidFill>
                  <a:schemeClr val="accent3">
                    <a:lumMod val="75000"/>
                  </a:schemeClr>
                </a:solidFill>
              </a:rPr>
              <a:t>Population Pyramid of Missouri – 2000</a:t>
            </a:r>
          </a:p>
          <a:p>
            <a:pPr algn="ctr"/>
            <a:endParaRPr lang="en-US" b="1" dirty="0">
              <a:solidFill>
                <a:schemeClr val="accent3">
                  <a:lumMod val="75000"/>
                </a:schemeClr>
              </a:solidFill>
            </a:endParaRPr>
          </a:p>
        </p:txBody>
      </p:sp>
      <p:sp>
        <p:nvSpPr>
          <p:cNvPr id="11" name="Title 1"/>
          <p:cNvSpPr>
            <a:spLocks noGrp="1"/>
          </p:cNvSpPr>
          <p:nvPr>
            <p:ph type="title"/>
          </p:nvPr>
        </p:nvSpPr>
        <p:spPr>
          <a:xfrm>
            <a:off x="779463" y="62753"/>
            <a:ext cx="7583488" cy="1283167"/>
          </a:xfrm>
        </p:spPr>
        <p:txBody>
          <a:bodyPr/>
          <a:lstStyle/>
          <a:p>
            <a:r>
              <a:rPr lang="en-US" sz="4400" dirty="0" smtClean="0"/>
              <a:t>Missouri Population</a:t>
            </a:r>
            <a:endParaRPr lang="en-US" sz="4400" dirty="0"/>
          </a:p>
        </p:txBody>
      </p:sp>
      <p:sp>
        <p:nvSpPr>
          <p:cNvPr id="12" name="TextBox 11"/>
          <p:cNvSpPr txBox="1"/>
          <p:nvPr/>
        </p:nvSpPr>
        <p:spPr>
          <a:xfrm>
            <a:off x="2675467" y="6073803"/>
            <a:ext cx="2588209" cy="338554"/>
          </a:xfrm>
          <a:prstGeom prst="rect">
            <a:avLst/>
          </a:prstGeom>
          <a:noFill/>
        </p:spPr>
        <p:txBody>
          <a:bodyPr wrap="none" rtlCol="0">
            <a:spAutoFit/>
          </a:bodyPr>
          <a:lstStyle/>
          <a:p>
            <a:r>
              <a:rPr lang="en-US" sz="1600" dirty="0" smtClean="0"/>
              <a:t>Percent of Total Population</a:t>
            </a:r>
            <a:endParaRPr lang="en-US" sz="1600" dirty="0"/>
          </a:p>
        </p:txBody>
      </p:sp>
      <p:sp>
        <p:nvSpPr>
          <p:cNvPr id="9" name="TextBox 8"/>
          <p:cNvSpPr txBox="1"/>
          <p:nvPr/>
        </p:nvSpPr>
        <p:spPr>
          <a:xfrm>
            <a:off x="237744" y="6400800"/>
            <a:ext cx="4681346" cy="307777"/>
          </a:xfrm>
          <a:prstGeom prst="rect">
            <a:avLst/>
          </a:prstGeom>
          <a:noFill/>
        </p:spPr>
        <p:txBody>
          <a:bodyPr wrap="none" rtlCol="0">
            <a:spAutoFit/>
          </a:bodyPr>
          <a:lstStyle/>
          <a:p>
            <a:r>
              <a:rPr lang="en-US" sz="1400" i="1" dirty="0" smtClean="0">
                <a:solidFill>
                  <a:schemeClr val="accent3">
                    <a:lumMod val="75000"/>
                  </a:schemeClr>
                </a:solidFill>
              </a:rPr>
              <a:t>Missouri Office of Administration, Division of Budget &amp; Planning</a:t>
            </a:r>
            <a:endParaRPr lang="en-US" sz="1400" i="1" dirty="0">
              <a:solidFill>
                <a:schemeClr val="accent3">
                  <a:lumMod val="75000"/>
                </a:schemeClr>
              </a:solidFill>
            </a:endParaRPr>
          </a:p>
        </p:txBody>
      </p:sp>
    </p:spTree>
    <p:extLst>
      <p:ext uri="{BB962C8B-B14F-4D97-AF65-F5344CB8AC3E}">
        <p14:creationId xmlns:p14="http://schemas.microsoft.com/office/powerpoint/2010/main" val="3979603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86920482"/>
              </p:ext>
            </p:extLst>
          </p:nvPr>
        </p:nvGraphicFramePr>
        <p:xfrm>
          <a:off x="1143000" y="2029968"/>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4440" y="2057400"/>
            <a:ext cx="577402" cy="307777"/>
          </a:xfrm>
          <a:prstGeom prst="rect">
            <a:avLst/>
          </a:prstGeom>
          <a:noFill/>
        </p:spPr>
        <p:txBody>
          <a:bodyPr wrap="none" rtlCol="0">
            <a:spAutoFit/>
          </a:bodyPr>
          <a:lstStyle/>
          <a:p>
            <a:r>
              <a:rPr lang="en-US" sz="1400" dirty="0" smtClean="0">
                <a:solidFill>
                  <a:schemeClr val="bg2"/>
                </a:solidFill>
              </a:rPr>
              <a:t>Male</a:t>
            </a:r>
            <a:endParaRPr lang="en-US" sz="1400" dirty="0">
              <a:solidFill>
                <a:schemeClr val="bg2"/>
              </a:solidFill>
            </a:endParaRPr>
          </a:p>
        </p:txBody>
      </p:sp>
      <p:sp>
        <p:nvSpPr>
          <p:cNvPr id="7" name="TextBox 6"/>
          <p:cNvSpPr txBox="1"/>
          <p:nvPr/>
        </p:nvSpPr>
        <p:spPr>
          <a:xfrm>
            <a:off x="5934456" y="2057400"/>
            <a:ext cx="740011" cy="307777"/>
          </a:xfrm>
          <a:prstGeom prst="rect">
            <a:avLst/>
          </a:prstGeom>
          <a:noFill/>
        </p:spPr>
        <p:txBody>
          <a:bodyPr wrap="none" rtlCol="0">
            <a:spAutoFit/>
          </a:bodyPr>
          <a:lstStyle/>
          <a:p>
            <a:r>
              <a:rPr lang="en-US" sz="1400" dirty="0" smtClean="0">
                <a:solidFill>
                  <a:schemeClr val="bg2"/>
                </a:solidFill>
              </a:rPr>
              <a:t>Female</a:t>
            </a:r>
            <a:endParaRPr lang="en-US" sz="1400" dirty="0">
              <a:solidFill>
                <a:schemeClr val="bg2"/>
              </a:solidFill>
            </a:endParaRPr>
          </a:p>
        </p:txBody>
      </p:sp>
      <p:sp>
        <p:nvSpPr>
          <p:cNvPr id="8" name="TextBox 7"/>
          <p:cNvSpPr txBox="1"/>
          <p:nvPr/>
        </p:nvSpPr>
        <p:spPr>
          <a:xfrm>
            <a:off x="2333249" y="1550378"/>
            <a:ext cx="4142481" cy="646331"/>
          </a:xfrm>
          <a:prstGeom prst="rect">
            <a:avLst/>
          </a:prstGeom>
          <a:noFill/>
        </p:spPr>
        <p:txBody>
          <a:bodyPr wrap="none" rtlCol="0">
            <a:spAutoFit/>
          </a:bodyPr>
          <a:lstStyle/>
          <a:p>
            <a:pPr algn="ctr"/>
            <a:r>
              <a:rPr lang="en-US" b="1" dirty="0" smtClean="0">
                <a:solidFill>
                  <a:schemeClr val="accent3">
                    <a:lumMod val="75000"/>
                  </a:schemeClr>
                </a:solidFill>
              </a:rPr>
              <a:t>Population Pyramid of Missouri – 2030</a:t>
            </a:r>
          </a:p>
          <a:p>
            <a:pPr algn="ctr"/>
            <a:endParaRPr lang="en-US" b="1" dirty="0">
              <a:solidFill>
                <a:schemeClr val="accent3">
                  <a:lumMod val="75000"/>
                </a:schemeClr>
              </a:solidFill>
            </a:endParaRPr>
          </a:p>
        </p:txBody>
      </p:sp>
      <p:sp>
        <p:nvSpPr>
          <p:cNvPr id="10" name="Title 1"/>
          <p:cNvSpPr>
            <a:spLocks noGrp="1"/>
          </p:cNvSpPr>
          <p:nvPr>
            <p:ph type="title"/>
          </p:nvPr>
        </p:nvSpPr>
        <p:spPr>
          <a:xfrm>
            <a:off x="779463" y="62753"/>
            <a:ext cx="7583488" cy="1283167"/>
          </a:xfrm>
        </p:spPr>
        <p:txBody>
          <a:bodyPr/>
          <a:lstStyle/>
          <a:p>
            <a:r>
              <a:rPr lang="en-US" sz="4400" dirty="0" smtClean="0"/>
              <a:t>Missouri Population</a:t>
            </a:r>
            <a:endParaRPr lang="en-US" sz="4400" dirty="0"/>
          </a:p>
        </p:txBody>
      </p:sp>
      <p:sp>
        <p:nvSpPr>
          <p:cNvPr id="11" name="TextBox 10"/>
          <p:cNvSpPr txBox="1"/>
          <p:nvPr/>
        </p:nvSpPr>
        <p:spPr>
          <a:xfrm>
            <a:off x="2675467" y="6073803"/>
            <a:ext cx="2588209" cy="338554"/>
          </a:xfrm>
          <a:prstGeom prst="rect">
            <a:avLst/>
          </a:prstGeom>
          <a:noFill/>
        </p:spPr>
        <p:txBody>
          <a:bodyPr wrap="none" rtlCol="0">
            <a:spAutoFit/>
          </a:bodyPr>
          <a:lstStyle/>
          <a:p>
            <a:r>
              <a:rPr lang="en-US" sz="1600" dirty="0" smtClean="0"/>
              <a:t>Percent of Total Population</a:t>
            </a:r>
            <a:endParaRPr lang="en-US" sz="1600" dirty="0"/>
          </a:p>
        </p:txBody>
      </p:sp>
      <p:sp>
        <p:nvSpPr>
          <p:cNvPr id="9" name="TextBox 8"/>
          <p:cNvSpPr txBox="1"/>
          <p:nvPr/>
        </p:nvSpPr>
        <p:spPr>
          <a:xfrm>
            <a:off x="237744" y="6400800"/>
            <a:ext cx="4681346" cy="307777"/>
          </a:xfrm>
          <a:prstGeom prst="rect">
            <a:avLst/>
          </a:prstGeom>
          <a:noFill/>
        </p:spPr>
        <p:txBody>
          <a:bodyPr wrap="none" rtlCol="0">
            <a:spAutoFit/>
          </a:bodyPr>
          <a:lstStyle/>
          <a:p>
            <a:r>
              <a:rPr lang="en-US" sz="1400" i="1" dirty="0" smtClean="0">
                <a:solidFill>
                  <a:schemeClr val="accent3">
                    <a:lumMod val="75000"/>
                  </a:schemeClr>
                </a:solidFill>
              </a:rPr>
              <a:t>Missouri Office of Administration, Division of Budget &amp; Planning</a:t>
            </a:r>
            <a:endParaRPr lang="en-US" sz="1400" i="1" dirty="0">
              <a:solidFill>
                <a:schemeClr val="accent3">
                  <a:lumMod val="75000"/>
                </a:schemeClr>
              </a:solidFill>
            </a:endParaRPr>
          </a:p>
        </p:txBody>
      </p:sp>
    </p:spTree>
    <p:extLst>
      <p:ext uri="{BB962C8B-B14F-4D97-AF65-F5344CB8AC3E}">
        <p14:creationId xmlns:p14="http://schemas.microsoft.com/office/powerpoint/2010/main" val="298310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186263"/>
            <a:ext cx="7583488" cy="1642538"/>
          </a:xfrm>
        </p:spPr>
        <p:txBody>
          <a:bodyPr/>
          <a:lstStyle/>
          <a:p>
            <a:r>
              <a:rPr lang="en-US" altLang="en-US" sz="3600" dirty="0"/>
              <a:t>State Taxes Paid by a Married Couple Before and After Retirement</a:t>
            </a:r>
            <a:endParaRPr lang="en-US" sz="3600" dirty="0"/>
          </a:p>
        </p:txBody>
      </p:sp>
      <p:graphicFrame>
        <p:nvGraphicFramePr>
          <p:cNvPr id="4" name="Group 3"/>
          <p:cNvGraphicFramePr>
            <a:graphicFrameLocks/>
          </p:cNvGraphicFramePr>
          <p:nvPr>
            <p:extLst>
              <p:ext uri="{D42A27DB-BD31-4B8C-83A1-F6EECF244321}">
                <p14:modId xmlns:p14="http://schemas.microsoft.com/office/powerpoint/2010/main" val="3740290447"/>
              </p:ext>
            </p:extLst>
          </p:nvPr>
        </p:nvGraphicFramePr>
        <p:xfrm>
          <a:off x="587828" y="2523083"/>
          <a:ext cx="8192110" cy="3948662"/>
        </p:xfrm>
        <a:graphic>
          <a:graphicData uri="http://schemas.openxmlformats.org/drawingml/2006/table">
            <a:tbl>
              <a:tblPr>
                <a:tableStyleId>{616DA210-FB5B-4158-B5E0-FEB733F419BA}</a:tableStyleId>
              </a:tblPr>
              <a:tblGrid>
                <a:gridCol w="1396383"/>
                <a:gridCol w="932474"/>
                <a:gridCol w="273070"/>
                <a:gridCol w="1092281"/>
                <a:gridCol w="1124863"/>
                <a:gridCol w="1124864"/>
                <a:gridCol w="1284672"/>
                <a:gridCol w="192390"/>
                <a:gridCol w="771113"/>
              </a:tblGrid>
              <a:tr h="882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Income</a:t>
                      </a:r>
                      <a:endParaRPr kumimoji="0" lang="en-US" sz="2000" b="1" i="1" u="none" strike="noStrike" cap="none" normalizeH="0" baseline="0" dirty="0" smtClean="0">
                        <a:ln>
                          <a:noFill/>
                        </a:ln>
                        <a:solidFill>
                          <a:schemeClr val="tx1"/>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effectLst/>
                        </a:rPr>
                        <a:t>Income Tax</a:t>
                      </a:r>
                      <a:endParaRPr kumimoji="0" lang="en-US" sz="2300" b="1" i="0" u="none" strike="noStrike" cap="none" normalizeH="0" baseline="0" dirty="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effectLst/>
                        </a:rPr>
                        <a:t>Sales Tax</a:t>
                      </a:r>
                      <a:endParaRPr kumimoji="0" lang="en-US" sz="2300" b="1" i="0" u="none" strike="noStrike" cap="none" normalizeH="0" baseline="0" dirty="0" smtClean="0">
                        <a:ln>
                          <a:noFill/>
                        </a:ln>
                        <a:solidFill>
                          <a:schemeClr val="tx1"/>
                        </a:solidFill>
                        <a:effectLst/>
                        <a:latin typeface="Arial" charset="0"/>
                      </a:endParaRPr>
                    </a:p>
                  </a:txBody>
                  <a:tcPr marL="89368" marR="89368" marT="44684" marB="4468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effectLst/>
                        </a:rPr>
                        <a:t>Total</a:t>
                      </a:r>
                      <a:endParaRPr kumimoji="0" lang="en-US" sz="2300" b="1" i="0" u="none" strike="noStrike" cap="none" normalizeH="0" baseline="0" dirty="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effectLst/>
                        </a:rPr>
                        <a:t>Change</a:t>
                      </a:r>
                      <a:endParaRPr kumimoji="0" lang="en-US" sz="2300" b="1" i="0" u="none" strike="noStrike" cap="none" normalizeH="0" baseline="0" dirty="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err="1" smtClean="0">
                          <a:ln>
                            <a:noFill/>
                          </a:ln>
                          <a:effectLst/>
                        </a:rPr>
                        <a:t>Pct</a:t>
                      </a:r>
                      <a:endParaRPr kumimoji="0" lang="en-US" sz="2300" b="1" i="0" u="none" strike="noStrike" cap="none" normalizeH="0" baseline="0" dirty="0" smtClean="0">
                        <a:ln>
                          <a:noFill/>
                        </a:ln>
                        <a:solidFill>
                          <a:schemeClr val="tx1"/>
                        </a:solidFill>
                        <a:effectLst/>
                        <a:latin typeface="Arial" charset="0"/>
                      </a:endParaRPr>
                    </a:p>
                  </a:txBody>
                  <a:tcPr marL="89368" marR="89368" marT="44684" marB="44684" horzOverflow="overflow"/>
                </a:tc>
              </a:tr>
              <a:tr h="55234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solidFill>
                            <a:schemeClr val="bg2"/>
                          </a:solidFill>
                          <a:effectLst/>
                        </a:rPr>
                        <a:t>Working</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r>
              <a:tr h="5026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$35,000</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$1,236</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$782</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$2,018</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r>
              <a:tr h="5026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$65,000</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$3,387</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$1,295</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$4,682</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r>
              <a:tr h="50269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smtClean="0">
                          <a:ln>
                            <a:noFill/>
                          </a:ln>
                          <a:solidFill>
                            <a:schemeClr val="bg2"/>
                          </a:solidFill>
                          <a:effectLst/>
                        </a:rPr>
                        <a:t>Retired @ 70 %</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Arial" charset="0"/>
                      </a:endParaRPr>
                    </a:p>
                  </a:txBody>
                  <a:tcPr marL="89368" marR="89368" marT="44684" marB="44684"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endParaRPr>
                    </a:p>
                  </a:txBody>
                  <a:tcPr marL="89368" marR="89368" marT="44684" marB="44684" horzOverflow="overflow"/>
                </a:tc>
                <a:tc hMerge="1">
                  <a:txBody>
                    <a:bodyPr/>
                    <a:lstStyle/>
                    <a:p>
                      <a:endParaRPr lang="en-US"/>
                    </a:p>
                  </a:txBody>
                  <a:tcPr/>
                </a:tc>
              </a:tr>
              <a:tr h="5026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$25,000</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$0</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$559</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smtClean="0">
                          <a:ln>
                            <a:noFill/>
                          </a:ln>
                          <a:solidFill>
                            <a:schemeClr val="bg2"/>
                          </a:solidFill>
                          <a:effectLst/>
                        </a:rPr>
                        <a:t>$559</a:t>
                      </a:r>
                      <a:endParaRPr kumimoji="0" lang="en-US" sz="2300" b="1" i="0" u="none" strike="noStrike" cap="none" normalizeH="0" baseline="0" smtClean="0">
                        <a:ln>
                          <a:noFill/>
                        </a:ln>
                        <a:solidFill>
                          <a:schemeClr val="bg2"/>
                        </a:solidFill>
                        <a:effectLst/>
                        <a:latin typeface="Arial" charset="0"/>
                      </a:endParaRPr>
                    </a:p>
                  </a:txBody>
                  <a:tcPr marL="89368" marR="89368" marT="44684" marB="4468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rgbClr val="FF0000"/>
                          </a:solidFill>
                          <a:effectLst/>
                        </a:rPr>
                        <a:t>-$1,459</a:t>
                      </a:r>
                      <a:endParaRPr kumimoji="0" lang="en-US" sz="2300" b="1" i="0" u="none" strike="noStrike" cap="none" normalizeH="0" baseline="0" dirty="0" smtClean="0">
                        <a:ln>
                          <a:noFill/>
                        </a:ln>
                        <a:solidFill>
                          <a:srgbClr val="FF0000"/>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rgbClr val="FF0000"/>
                          </a:solidFill>
                          <a:effectLst/>
                        </a:rPr>
                        <a:t>-72%</a:t>
                      </a:r>
                      <a:endParaRPr kumimoji="0" lang="en-US" sz="2300" b="1" i="0" u="none" strike="noStrike" cap="none" normalizeH="0" baseline="0" dirty="0" smtClean="0">
                        <a:ln>
                          <a:noFill/>
                        </a:ln>
                        <a:solidFill>
                          <a:srgbClr val="FF0000"/>
                        </a:solidFill>
                        <a:effectLst/>
                        <a:latin typeface="Arial" charset="0"/>
                      </a:endParaRPr>
                    </a:p>
                  </a:txBody>
                  <a:tcPr marL="89368" marR="89368" marT="44684" marB="44684" horzOverflow="overflow"/>
                </a:tc>
                <a:tc hMerge="1">
                  <a:txBody>
                    <a:bodyPr/>
                    <a:lstStyle/>
                    <a:p>
                      <a:endParaRPr lang="en-US"/>
                    </a:p>
                  </a:txBody>
                  <a:tcPr/>
                </a:tc>
              </a:tr>
              <a:tr h="5026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$45,000</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$1,091</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$896</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chemeClr val="bg2"/>
                          </a:solidFill>
                          <a:effectLst/>
                        </a:rPr>
                        <a:t>$1,987</a:t>
                      </a:r>
                      <a:endParaRPr kumimoji="0" lang="en-US" sz="2300" b="1" i="0" u="none" strike="noStrike" cap="none" normalizeH="0" baseline="0" dirty="0" smtClean="0">
                        <a:ln>
                          <a:noFill/>
                        </a:ln>
                        <a:solidFill>
                          <a:schemeClr val="bg2"/>
                        </a:solidFill>
                        <a:effectLst/>
                        <a:latin typeface="Arial" charset="0"/>
                      </a:endParaRPr>
                    </a:p>
                  </a:txBody>
                  <a:tcPr marL="89368" marR="89368" marT="44684" marB="4468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rgbClr val="FF0000"/>
                          </a:solidFill>
                          <a:effectLst/>
                        </a:rPr>
                        <a:t>-$2,695</a:t>
                      </a:r>
                      <a:endParaRPr kumimoji="0" lang="en-US" sz="2300" b="1" i="0" u="none" strike="noStrike" cap="none" normalizeH="0" baseline="0" dirty="0" smtClean="0">
                        <a:ln>
                          <a:noFill/>
                        </a:ln>
                        <a:solidFill>
                          <a:srgbClr val="FF0000"/>
                        </a:solidFill>
                        <a:effectLst/>
                        <a:latin typeface="Arial" charset="0"/>
                      </a:endParaRPr>
                    </a:p>
                  </a:txBody>
                  <a:tcPr marL="89368" marR="89368" marT="44684" marB="44684" horzOverflow="overflow"/>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smtClean="0">
                          <a:ln>
                            <a:noFill/>
                          </a:ln>
                          <a:solidFill>
                            <a:srgbClr val="FF0000"/>
                          </a:solidFill>
                          <a:effectLst/>
                        </a:rPr>
                        <a:t>-58%</a:t>
                      </a:r>
                      <a:endParaRPr kumimoji="0" lang="en-US" sz="2300" b="1" i="0" u="none" strike="noStrike" cap="none" normalizeH="0" baseline="0" dirty="0" smtClean="0">
                        <a:ln>
                          <a:noFill/>
                        </a:ln>
                        <a:solidFill>
                          <a:srgbClr val="FF0000"/>
                        </a:solidFill>
                        <a:effectLst/>
                        <a:latin typeface="Arial" charset="0"/>
                      </a:endParaRPr>
                    </a:p>
                  </a:txBody>
                  <a:tcPr marL="89368" marR="89368" marT="44684" marB="44684" horzOverflow="overflow"/>
                </a:tc>
                <a:tc hMerge="1">
                  <a:txBody>
                    <a:bodyPr/>
                    <a:lstStyle/>
                    <a:p>
                      <a:endParaRPr lang="en-US"/>
                    </a:p>
                  </a:txBody>
                  <a:tcPr/>
                </a:tc>
              </a:tr>
            </a:tbl>
          </a:graphicData>
        </a:graphic>
      </p:graphicFrame>
      <p:sp>
        <p:nvSpPr>
          <p:cNvPr id="3" name="Rectangle 2"/>
          <p:cNvSpPr/>
          <p:nvPr/>
        </p:nvSpPr>
        <p:spPr>
          <a:xfrm>
            <a:off x="587828" y="2145868"/>
            <a:ext cx="8192109" cy="369332"/>
          </a:xfrm>
          <a:prstGeom prst="rect">
            <a:avLst/>
          </a:prstGeom>
        </p:spPr>
        <p:txBody>
          <a:bodyPr wrap="square">
            <a:spAutoFit/>
          </a:bodyPr>
          <a:lstStyle/>
          <a:p>
            <a:pPr algn="ctr"/>
            <a:r>
              <a:rPr lang="en-US" altLang="en-US" i="1" dirty="0"/>
              <a:t>(Minnesota </a:t>
            </a:r>
            <a:r>
              <a:rPr lang="en-US" altLang="en-US" i="1" dirty="0" smtClean="0"/>
              <a:t>example; The New Normal)</a:t>
            </a:r>
            <a:endParaRPr lang="en-US" i="1" dirty="0"/>
          </a:p>
        </p:txBody>
      </p:sp>
    </p:spTree>
    <p:extLst>
      <p:ext uri="{BB962C8B-B14F-4D97-AF65-F5344CB8AC3E}">
        <p14:creationId xmlns:p14="http://schemas.microsoft.com/office/powerpoint/2010/main" val="4222131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Seemed Like A Good Idea At the Time!!!</a:t>
            </a:r>
            <a:endParaRPr lang="en-US" dirty="0"/>
          </a:p>
        </p:txBody>
      </p:sp>
      <p:sp>
        <p:nvSpPr>
          <p:cNvPr id="3" name="Content Placeholder 2"/>
          <p:cNvSpPr>
            <a:spLocks noGrp="1"/>
          </p:cNvSpPr>
          <p:nvPr>
            <p:ph idx="1"/>
          </p:nvPr>
        </p:nvSpPr>
        <p:spPr>
          <a:xfrm>
            <a:off x="779462" y="1775792"/>
            <a:ext cx="7768189" cy="4739582"/>
          </a:xfrm>
        </p:spPr>
        <p:txBody>
          <a:bodyPr>
            <a:noAutofit/>
          </a:bodyPr>
          <a:lstStyle/>
          <a:p>
            <a:r>
              <a:rPr lang="en-US" sz="2000" b="1" dirty="0" smtClean="0">
                <a:solidFill>
                  <a:schemeClr val="accent3"/>
                </a:solidFill>
              </a:rPr>
              <a:t>Missouri’s experience will be worse than the Minnesota example.</a:t>
            </a:r>
          </a:p>
          <a:p>
            <a:r>
              <a:rPr lang="en-US" sz="2000" b="1" dirty="0" smtClean="0">
                <a:solidFill>
                  <a:schemeClr val="accent3"/>
                </a:solidFill>
              </a:rPr>
              <a:t>House Bill 444, passed in 2007, phased out the state income tax on Social Security and public pensions over a six year period, ending in 2012.</a:t>
            </a:r>
          </a:p>
          <a:p>
            <a:r>
              <a:rPr lang="en-US" sz="2000" b="1" dirty="0" smtClean="0">
                <a:solidFill>
                  <a:schemeClr val="accent3"/>
                </a:solidFill>
              </a:rPr>
              <a:t>As our population ages, Missouri will receive virtually no individual income taxes from elders receiving Social Security and public pension.</a:t>
            </a:r>
          </a:p>
          <a:p>
            <a:r>
              <a:rPr lang="en-US" sz="2000" b="1" dirty="0" smtClean="0">
                <a:solidFill>
                  <a:schemeClr val="accent3"/>
                </a:solidFill>
              </a:rPr>
              <a:t>These same elders in their later years also purchase less goods that are subject to state sales tax.</a:t>
            </a:r>
          </a:p>
          <a:p>
            <a:r>
              <a:rPr lang="en-US" sz="2000" b="1" dirty="0" smtClean="0">
                <a:solidFill>
                  <a:schemeClr val="accent3"/>
                </a:solidFill>
              </a:rPr>
              <a:t>The population pyramids spell bad news for future state budgets.</a:t>
            </a:r>
            <a:endParaRPr lang="en-US" sz="2000"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35738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333333"/>
                                      </p:to>
                                    </p:animClr>
                                    <p:animClr clrSpc="rgb" dir="cw">
                                      <p:cBhvr>
                                        <p:cTn id="35" dur="500" fill="hold"/>
                                        <p:tgtEl>
                                          <p:spTgt spid="3">
                                            <p:txEl>
                                              <p:pRg st="4" end="4"/>
                                            </p:txEl>
                                          </p:spTgt>
                                        </p:tgtEl>
                                        <p:attrNameLst>
                                          <p:attrName>fillcolor</p:attrName>
                                        </p:attrNameLst>
                                      </p:cBhvr>
                                      <p:to>
                                        <a:srgbClr val="333333"/>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38405231"/>
              </p:ext>
            </p:extLst>
          </p:nvPr>
        </p:nvGraphicFramePr>
        <p:xfrm>
          <a:off x="242046" y="1191863"/>
          <a:ext cx="8698753" cy="503113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noChangeArrowheads="1"/>
          </p:cNvSpPr>
          <p:nvPr/>
        </p:nvSpPr>
        <p:spPr>
          <a:xfrm>
            <a:off x="457200" y="84667"/>
            <a:ext cx="8229600" cy="78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ltLang="en-US" sz="2800" dirty="0" smtClean="0">
                <a:solidFill>
                  <a:srgbClr val="A50021"/>
                </a:solidFill>
              </a:rPr>
              <a:t>MO </a:t>
            </a:r>
            <a:r>
              <a:rPr lang="en-US" altLang="en-US" sz="2800" dirty="0" err="1" smtClean="0">
                <a:solidFill>
                  <a:srgbClr val="A50021"/>
                </a:solidFill>
              </a:rPr>
              <a:t>Healthnet</a:t>
            </a:r>
            <a:r>
              <a:rPr lang="en-US" altLang="en-US" sz="2800" dirty="0" smtClean="0">
                <a:solidFill>
                  <a:srgbClr val="A50021"/>
                </a:solidFill>
              </a:rPr>
              <a:t> Enrollees &amp; Expenditures</a:t>
            </a:r>
          </a:p>
        </p:txBody>
      </p:sp>
      <p:sp>
        <p:nvSpPr>
          <p:cNvPr id="7" name="TextBox 6"/>
          <p:cNvSpPr txBox="1"/>
          <p:nvPr/>
        </p:nvSpPr>
        <p:spPr>
          <a:xfrm>
            <a:off x="2895600" y="911033"/>
            <a:ext cx="1428596" cy="523220"/>
          </a:xfrm>
          <a:prstGeom prst="rect">
            <a:avLst/>
          </a:prstGeom>
          <a:noFill/>
        </p:spPr>
        <p:txBody>
          <a:bodyPr wrap="none" rtlCol="0">
            <a:spAutoFit/>
          </a:bodyPr>
          <a:lstStyle/>
          <a:p>
            <a:r>
              <a:rPr lang="en-US" sz="1400" b="1" dirty="0" smtClean="0">
                <a:solidFill>
                  <a:schemeClr val="accent3">
                    <a:lumMod val="75000"/>
                  </a:schemeClr>
                </a:solidFill>
              </a:rPr>
              <a:t>MO </a:t>
            </a:r>
            <a:r>
              <a:rPr lang="en-US" sz="1400" b="1" dirty="0" err="1" smtClean="0">
                <a:solidFill>
                  <a:schemeClr val="accent3">
                    <a:lumMod val="75000"/>
                  </a:schemeClr>
                </a:solidFill>
              </a:rPr>
              <a:t>HealthNet</a:t>
            </a:r>
            <a:r>
              <a:rPr lang="en-US" sz="1400" b="1" dirty="0" smtClean="0">
                <a:solidFill>
                  <a:schemeClr val="accent3">
                    <a:lumMod val="75000"/>
                  </a:schemeClr>
                </a:solidFill>
              </a:rPr>
              <a:t> </a:t>
            </a:r>
          </a:p>
          <a:p>
            <a:pPr algn="ctr"/>
            <a:r>
              <a:rPr lang="en-US" sz="1400" b="1" dirty="0" smtClean="0">
                <a:solidFill>
                  <a:schemeClr val="accent3">
                    <a:lumMod val="75000"/>
                  </a:schemeClr>
                </a:solidFill>
              </a:rPr>
              <a:t>SFY-2012</a:t>
            </a:r>
            <a:endParaRPr lang="en-US" sz="1400" b="1" dirty="0">
              <a:solidFill>
                <a:schemeClr val="accent3">
                  <a:lumMod val="75000"/>
                </a:schemeClr>
              </a:solidFill>
            </a:endParaRPr>
          </a:p>
        </p:txBody>
      </p:sp>
      <p:sp>
        <p:nvSpPr>
          <p:cNvPr id="8" name="TextBox 7"/>
          <p:cNvSpPr txBox="1"/>
          <p:nvPr/>
        </p:nvSpPr>
        <p:spPr>
          <a:xfrm>
            <a:off x="6147625" y="3225902"/>
            <a:ext cx="2737929" cy="338554"/>
          </a:xfrm>
          <a:prstGeom prst="rect">
            <a:avLst/>
          </a:prstGeom>
          <a:noFill/>
        </p:spPr>
        <p:txBody>
          <a:bodyPr wrap="none" rtlCol="0">
            <a:spAutoFit/>
          </a:bodyPr>
          <a:lstStyle/>
          <a:p>
            <a:r>
              <a:rPr lang="en-US" sz="1600" b="1" dirty="0" smtClean="0">
                <a:solidFill>
                  <a:schemeClr val="accent3">
                    <a:lumMod val="75000"/>
                  </a:schemeClr>
                </a:solidFill>
              </a:rPr>
              <a:t>Number of People SFY-2012</a:t>
            </a:r>
            <a:endParaRPr lang="en-US" sz="1600" b="1" dirty="0">
              <a:solidFill>
                <a:schemeClr val="accent3">
                  <a:lumMod val="75000"/>
                </a:schemeClr>
              </a:solidFill>
            </a:endParaRPr>
          </a:p>
        </p:txBody>
      </p:sp>
      <p:sp>
        <p:nvSpPr>
          <p:cNvPr id="9" name="TextBox 8"/>
          <p:cNvSpPr txBox="1"/>
          <p:nvPr/>
        </p:nvSpPr>
        <p:spPr>
          <a:xfrm>
            <a:off x="6300031" y="3547354"/>
            <a:ext cx="1276311" cy="261610"/>
          </a:xfrm>
          <a:prstGeom prst="rect">
            <a:avLst/>
          </a:prstGeom>
          <a:noFill/>
        </p:spPr>
        <p:txBody>
          <a:bodyPr wrap="none" rtlCol="0">
            <a:spAutoFit/>
          </a:bodyPr>
          <a:lstStyle/>
          <a:p>
            <a:r>
              <a:rPr lang="en-US" sz="1050" dirty="0" smtClean="0">
                <a:solidFill>
                  <a:schemeClr val="accent3">
                    <a:lumMod val="75000"/>
                  </a:schemeClr>
                </a:solidFill>
              </a:rPr>
              <a:t>(Average Monthly)</a:t>
            </a:r>
            <a:endParaRPr lang="en-US" sz="1050" dirty="0">
              <a:solidFill>
                <a:schemeClr val="accent3">
                  <a:lumMod val="75000"/>
                </a:schemeClr>
              </a:solidFill>
            </a:endParaRPr>
          </a:p>
        </p:txBody>
      </p:sp>
      <p:cxnSp>
        <p:nvCxnSpPr>
          <p:cNvPr id="11" name="Straight Connector 10"/>
          <p:cNvCxnSpPr/>
          <p:nvPr/>
        </p:nvCxnSpPr>
        <p:spPr>
          <a:xfrm>
            <a:off x="6257696" y="3530420"/>
            <a:ext cx="251377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33897" y="5469511"/>
            <a:ext cx="1334596" cy="307777"/>
          </a:xfrm>
          <a:prstGeom prst="rect">
            <a:avLst/>
          </a:prstGeom>
          <a:noFill/>
        </p:spPr>
        <p:txBody>
          <a:bodyPr wrap="none" rtlCol="0">
            <a:spAutoFit/>
          </a:bodyPr>
          <a:lstStyle/>
          <a:p>
            <a:r>
              <a:rPr lang="en-US" sz="1400" dirty="0" smtClean="0"/>
              <a:t>Total (893,976)</a:t>
            </a:r>
            <a:endParaRPr lang="en-US" sz="1400" dirty="0"/>
          </a:p>
        </p:txBody>
      </p:sp>
      <p:cxnSp>
        <p:nvCxnSpPr>
          <p:cNvPr id="14" name="Straight Connector 13"/>
          <p:cNvCxnSpPr/>
          <p:nvPr/>
        </p:nvCxnSpPr>
        <p:spPr>
          <a:xfrm>
            <a:off x="6257696" y="5477754"/>
            <a:ext cx="251377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12737" y="2567799"/>
            <a:ext cx="885179" cy="246221"/>
          </a:xfrm>
          <a:prstGeom prst="rect">
            <a:avLst/>
          </a:prstGeom>
          <a:noFill/>
        </p:spPr>
        <p:txBody>
          <a:bodyPr wrap="none" rtlCol="0">
            <a:spAutoFit/>
          </a:bodyPr>
          <a:lstStyle/>
          <a:p>
            <a:pPr algn="ctr"/>
            <a:r>
              <a:rPr lang="en-US" sz="1000" dirty="0" smtClean="0"/>
              <a:t>($3,398.0 M)</a:t>
            </a:r>
            <a:endParaRPr lang="en-US" sz="1100" dirty="0"/>
          </a:p>
        </p:txBody>
      </p:sp>
      <p:sp>
        <p:nvSpPr>
          <p:cNvPr id="16" name="TextBox 15"/>
          <p:cNvSpPr txBox="1"/>
          <p:nvPr/>
        </p:nvSpPr>
        <p:spPr>
          <a:xfrm>
            <a:off x="4501643" y="3964800"/>
            <a:ext cx="885179" cy="246221"/>
          </a:xfrm>
          <a:prstGeom prst="rect">
            <a:avLst/>
          </a:prstGeom>
          <a:noFill/>
        </p:spPr>
        <p:txBody>
          <a:bodyPr wrap="none" rtlCol="0">
            <a:spAutoFit/>
          </a:bodyPr>
          <a:lstStyle/>
          <a:p>
            <a:r>
              <a:rPr lang="en-US" sz="1000" dirty="0" smtClean="0"/>
              <a:t>($1,218.6 M)</a:t>
            </a:r>
            <a:endParaRPr lang="en-US" sz="1000" dirty="0"/>
          </a:p>
        </p:txBody>
      </p:sp>
      <p:sp>
        <p:nvSpPr>
          <p:cNvPr id="17" name="TextBox 16"/>
          <p:cNvSpPr txBox="1"/>
          <p:nvPr/>
        </p:nvSpPr>
        <p:spPr>
          <a:xfrm>
            <a:off x="4558286" y="4494971"/>
            <a:ext cx="784189" cy="246221"/>
          </a:xfrm>
          <a:prstGeom prst="rect">
            <a:avLst/>
          </a:prstGeom>
          <a:noFill/>
        </p:spPr>
        <p:txBody>
          <a:bodyPr wrap="none" rtlCol="0">
            <a:spAutoFit/>
          </a:bodyPr>
          <a:lstStyle/>
          <a:p>
            <a:r>
              <a:rPr lang="en-US" sz="1000" dirty="0" smtClean="0"/>
              <a:t>($626.1 M)</a:t>
            </a:r>
            <a:endParaRPr lang="en-US" sz="1000" dirty="0"/>
          </a:p>
        </p:txBody>
      </p:sp>
      <p:sp>
        <p:nvSpPr>
          <p:cNvPr id="18" name="TextBox 17"/>
          <p:cNvSpPr txBox="1"/>
          <p:nvPr/>
        </p:nvSpPr>
        <p:spPr>
          <a:xfrm>
            <a:off x="6147625" y="1434253"/>
            <a:ext cx="3027111" cy="1569660"/>
          </a:xfrm>
          <a:prstGeom prst="rect">
            <a:avLst/>
          </a:prstGeom>
          <a:noFill/>
        </p:spPr>
        <p:txBody>
          <a:bodyPr wrap="none" rtlCol="0">
            <a:spAutoFit/>
          </a:bodyPr>
          <a:lstStyle/>
          <a:p>
            <a:r>
              <a:rPr lang="en-US" sz="1550" dirty="0" smtClean="0">
                <a:solidFill>
                  <a:schemeClr val="accent3">
                    <a:lumMod val="75000"/>
                  </a:schemeClr>
                </a:solidFill>
              </a:rPr>
              <a:t>In SFY-2012, seniors and </a:t>
            </a:r>
          </a:p>
          <a:p>
            <a:r>
              <a:rPr lang="en-US" sz="1550" dirty="0">
                <a:solidFill>
                  <a:schemeClr val="accent3">
                    <a:lumMod val="75000"/>
                  </a:schemeClr>
                </a:solidFill>
              </a:rPr>
              <a:t>p</a:t>
            </a:r>
            <a:r>
              <a:rPr lang="en-US" sz="1550" dirty="0" smtClean="0">
                <a:solidFill>
                  <a:schemeClr val="accent3">
                    <a:lumMod val="75000"/>
                  </a:schemeClr>
                </a:solidFill>
              </a:rPr>
              <a:t>ersons with disabilities </a:t>
            </a:r>
          </a:p>
          <a:p>
            <a:r>
              <a:rPr lang="en-US" sz="1550" dirty="0">
                <a:solidFill>
                  <a:schemeClr val="accent3">
                    <a:lumMod val="75000"/>
                  </a:schemeClr>
                </a:solidFill>
              </a:rPr>
              <a:t>c</a:t>
            </a:r>
            <a:r>
              <a:rPr lang="en-US" sz="1550" dirty="0" smtClean="0">
                <a:solidFill>
                  <a:schemeClr val="accent3">
                    <a:lumMod val="75000"/>
                  </a:schemeClr>
                </a:solidFill>
              </a:rPr>
              <a:t>omprised more than 27% </a:t>
            </a:r>
          </a:p>
          <a:p>
            <a:r>
              <a:rPr lang="en-US" sz="1550" dirty="0">
                <a:solidFill>
                  <a:schemeClr val="accent3">
                    <a:lumMod val="75000"/>
                  </a:schemeClr>
                </a:solidFill>
              </a:rPr>
              <a:t>o</a:t>
            </a:r>
            <a:r>
              <a:rPr lang="en-US" sz="1550" dirty="0" smtClean="0">
                <a:solidFill>
                  <a:schemeClr val="accent3">
                    <a:lumMod val="75000"/>
                  </a:schemeClr>
                </a:solidFill>
              </a:rPr>
              <a:t>f enrollees, however, they</a:t>
            </a:r>
          </a:p>
          <a:p>
            <a:r>
              <a:rPr lang="en-US" sz="1550" dirty="0">
                <a:solidFill>
                  <a:schemeClr val="accent3">
                    <a:lumMod val="75000"/>
                  </a:schemeClr>
                </a:solidFill>
              </a:rPr>
              <a:t>a</a:t>
            </a:r>
            <a:r>
              <a:rPr lang="en-US" sz="1550" dirty="0" smtClean="0">
                <a:solidFill>
                  <a:schemeClr val="accent3">
                    <a:lumMod val="75000"/>
                  </a:schemeClr>
                </a:solidFill>
              </a:rPr>
              <a:t>ccounted for nearly 66%</a:t>
            </a:r>
          </a:p>
          <a:p>
            <a:r>
              <a:rPr lang="en-US" sz="1550" dirty="0">
                <a:solidFill>
                  <a:schemeClr val="accent3">
                    <a:lumMod val="75000"/>
                  </a:schemeClr>
                </a:solidFill>
              </a:rPr>
              <a:t>o</a:t>
            </a:r>
            <a:r>
              <a:rPr lang="en-US" sz="1550" dirty="0" smtClean="0">
                <a:solidFill>
                  <a:schemeClr val="accent3">
                    <a:lumMod val="75000"/>
                  </a:schemeClr>
                </a:solidFill>
              </a:rPr>
              <a:t>f MO </a:t>
            </a:r>
            <a:r>
              <a:rPr lang="en-US" sz="1550" dirty="0" err="1" smtClean="0">
                <a:solidFill>
                  <a:schemeClr val="accent3">
                    <a:lumMod val="75000"/>
                  </a:schemeClr>
                </a:solidFill>
              </a:rPr>
              <a:t>HealthNet</a:t>
            </a:r>
            <a:r>
              <a:rPr lang="en-US" sz="1550" dirty="0" smtClean="0">
                <a:solidFill>
                  <a:schemeClr val="accent3">
                    <a:lumMod val="75000"/>
                  </a:schemeClr>
                </a:solidFill>
              </a:rPr>
              <a:t> expenditures. </a:t>
            </a:r>
          </a:p>
        </p:txBody>
      </p:sp>
      <p:sp>
        <p:nvSpPr>
          <p:cNvPr id="20" name="TextBox 19"/>
          <p:cNvSpPr txBox="1"/>
          <p:nvPr/>
        </p:nvSpPr>
        <p:spPr>
          <a:xfrm>
            <a:off x="237744" y="6400800"/>
            <a:ext cx="2884829" cy="307777"/>
          </a:xfrm>
          <a:prstGeom prst="rect">
            <a:avLst/>
          </a:prstGeom>
          <a:noFill/>
        </p:spPr>
        <p:txBody>
          <a:bodyPr wrap="none" rtlCol="0">
            <a:spAutoFit/>
          </a:bodyPr>
          <a:lstStyle/>
          <a:p>
            <a:r>
              <a:rPr lang="en-US" sz="1400" i="1" dirty="0" smtClean="0">
                <a:solidFill>
                  <a:schemeClr val="accent3">
                    <a:lumMod val="75000"/>
                  </a:schemeClr>
                </a:solidFill>
              </a:rPr>
              <a:t>Missouri Department of Social Services</a:t>
            </a:r>
            <a:endParaRPr lang="en-US" sz="1400" i="1" dirty="0">
              <a:solidFill>
                <a:schemeClr val="accent3">
                  <a:lumMod val="75000"/>
                </a:schemeClr>
              </a:solidFill>
            </a:endParaRPr>
          </a:p>
        </p:txBody>
      </p:sp>
    </p:spTree>
    <p:extLst>
      <p:ext uri="{BB962C8B-B14F-4D97-AF65-F5344CB8AC3E}">
        <p14:creationId xmlns:p14="http://schemas.microsoft.com/office/powerpoint/2010/main" val="2872660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Services Does Medicaid Pay For Because Medicare Does Not?</a:t>
            </a:r>
            <a:endParaRPr lang="en-US" sz="3200" dirty="0"/>
          </a:p>
        </p:txBody>
      </p:sp>
      <p:sp>
        <p:nvSpPr>
          <p:cNvPr id="3" name="Content Placeholder 2"/>
          <p:cNvSpPr>
            <a:spLocks noGrp="1"/>
          </p:cNvSpPr>
          <p:nvPr>
            <p:ph idx="1"/>
          </p:nvPr>
        </p:nvSpPr>
        <p:spPr/>
        <p:txBody>
          <a:bodyPr>
            <a:normAutofit/>
          </a:bodyPr>
          <a:lstStyle/>
          <a:p>
            <a:r>
              <a:rPr lang="en-US" sz="3600" b="1" dirty="0" smtClean="0">
                <a:solidFill>
                  <a:schemeClr val="accent3"/>
                </a:solidFill>
              </a:rPr>
              <a:t>Skilled Nursing Care</a:t>
            </a:r>
          </a:p>
          <a:p>
            <a:r>
              <a:rPr lang="en-US" sz="3600" b="1" dirty="0" smtClean="0">
                <a:solidFill>
                  <a:schemeClr val="accent3"/>
                </a:solidFill>
              </a:rPr>
              <a:t>In-Home Services, such as personal hygiene care, homemaker and chore services</a:t>
            </a:r>
          </a:p>
          <a:p>
            <a:r>
              <a:rPr lang="en-US" sz="3600" b="1" dirty="0" smtClean="0">
                <a:solidFill>
                  <a:schemeClr val="accent3"/>
                </a:solidFill>
              </a:rPr>
              <a:t>These services are normally required for elderly people.</a:t>
            </a:r>
            <a:endParaRPr lang="en-US" sz="3600"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19089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Tax Cut Legislation</a:t>
            </a:r>
            <a:endParaRPr lang="en-US" sz="4400" dirty="0"/>
          </a:p>
        </p:txBody>
      </p:sp>
      <p:sp>
        <p:nvSpPr>
          <p:cNvPr id="3" name="Content Placeholder 2"/>
          <p:cNvSpPr>
            <a:spLocks noGrp="1"/>
          </p:cNvSpPr>
          <p:nvPr>
            <p:ph idx="1"/>
          </p:nvPr>
        </p:nvSpPr>
        <p:spPr/>
        <p:txBody>
          <a:bodyPr/>
          <a:lstStyle/>
          <a:p>
            <a:r>
              <a:rPr lang="en-US" b="1" dirty="0" smtClean="0">
                <a:solidFill>
                  <a:schemeClr val="accent3"/>
                </a:solidFill>
              </a:rPr>
              <a:t>Senate Bill 509 will be implemented over roughly the next 15 years.</a:t>
            </a:r>
          </a:p>
          <a:p>
            <a:r>
              <a:rPr lang="en-US" b="1" dirty="0" smtClean="0">
                <a:solidFill>
                  <a:schemeClr val="accent3"/>
                </a:solidFill>
              </a:rPr>
              <a:t>It’s implementation will coincide with enormous demographic shifts due to the aging population.</a:t>
            </a:r>
          </a:p>
          <a:p>
            <a:r>
              <a:rPr lang="en-US" b="1" dirty="0" smtClean="0">
                <a:solidFill>
                  <a:schemeClr val="accent3"/>
                </a:solidFill>
              </a:rPr>
              <a:t>With SB 509 in place, revenue growth would be very limited.</a:t>
            </a:r>
          </a:p>
          <a:p>
            <a:r>
              <a:rPr lang="en-US" b="1" dirty="0" smtClean="0">
                <a:solidFill>
                  <a:schemeClr val="accent3"/>
                </a:solidFill>
              </a:rPr>
              <a:t>The aging of the population will make revenue growth even more limited.</a:t>
            </a:r>
            <a:endParaRPr lang="en-US"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37404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Presentation </a:t>
            </a:r>
            <a:r>
              <a:rPr lang="en-US" sz="4400" dirty="0" err="1" smtClean="0"/>
              <a:t>OVerview</a:t>
            </a:r>
            <a:endParaRPr lang="en-US" sz="4400" dirty="0"/>
          </a:p>
        </p:txBody>
      </p:sp>
      <p:sp>
        <p:nvSpPr>
          <p:cNvPr id="3" name="Content Placeholder 2"/>
          <p:cNvSpPr>
            <a:spLocks noGrp="1"/>
          </p:cNvSpPr>
          <p:nvPr>
            <p:ph idx="1"/>
          </p:nvPr>
        </p:nvSpPr>
        <p:spPr/>
        <p:txBody>
          <a:bodyPr>
            <a:normAutofit fontScale="92500" lnSpcReduction="20000"/>
          </a:bodyPr>
          <a:lstStyle/>
          <a:p>
            <a:r>
              <a:rPr lang="en-US" sz="4000" b="1" dirty="0" smtClean="0">
                <a:solidFill>
                  <a:schemeClr val="accent3"/>
                </a:solidFill>
              </a:rPr>
              <a:t>Missouri General Revenue Overview 101</a:t>
            </a:r>
          </a:p>
          <a:p>
            <a:r>
              <a:rPr lang="en-US" sz="4000" b="1" dirty="0" smtClean="0">
                <a:solidFill>
                  <a:schemeClr val="accent3"/>
                </a:solidFill>
              </a:rPr>
              <a:t>Education Funding History</a:t>
            </a:r>
          </a:p>
          <a:p>
            <a:r>
              <a:rPr lang="en-US" sz="4000" b="1" dirty="0" smtClean="0">
                <a:solidFill>
                  <a:schemeClr val="accent3"/>
                </a:solidFill>
              </a:rPr>
              <a:t>The New Normal (Our Aging Population)</a:t>
            </a:r>
          </a:p>
          <a:p>
            <a:r>
              <a:rPr lang="en-US" sz="4000" b="1" dirty="0" smtClean="0">
                <a:solidFill>
                  <a:schemeClr val="accent3"/>
                </a:solidFill>
              </a:rPr>
              <a:t>Legislative Changes To Our Tax System</a:t>
            </a:r>
            <a:endParaRPr lang="en-US" sz="4000"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15980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Basics of Senate Bill 509</a:t>
            </a:r>
            <a:endParaRPr lang="en-US" sz="4400" dirty="0"/>
          </a:p>
        </p:txBody>
      </p:sp>
      <p:sp>
        <p:nvSpPr>
          <p:cNvPr id="3" name="Content Placeholder 2"/>
          <p:cNvSpPr>
            <a:spLocks noGrp="1"/>
          </p:cNvSpPr>
          <p:nvPr>
            <p:ph idx="1"/>
          </p:nvPr>
        </p:nvSpPr>
        <p:spPr>
          <a:xfrm>
            <a:off x="535833" y="1598141"/>
            <a:ext cx="8039756" cy="4876432"/>
          </a:xfrm>
        </p:spPr>
        <p:txBody>
          <a:bodyPr>
            <a:noAutofit/>
          </a:bodyPr>
          <a:lstStyle/>
          <a:p>
            <a:r>
              <a:rPr lang="en-US" sz="2200" b="1" dirty="0" smtClean="0">
                <a:solidFill>
                  <a:schemeClr val="accent3"/>
                </a:solidFill>
              </a:rPr>
              <a:t>SB 509 includes a 25% reduction in “business income” in five increments of 5%, based upon triggers of $150 million “growth”.</a:t>
            </a:r>
          </a:p>
          <a:p>
            <a:r>
              <a:rPr lang="en-US" sz="2200" b="1" dirty="0" smtClean="0">
                <a:solidFill>
                  <a:schemeClr val="accent3"/>
                </a:solidFill>
              </a:rPr>
              <a:t>“Business income” includes partnerships, S-Corps and LLCs.</a:t>
            </a:r>
          </a:p>
          <a:p>
            <a:r>
              <a:rPr lang="en-US" sz="2200" b="1" dirty="0" smtClean="0">
                <a:solidFill>
                  <a:schemeClr val="accent3"/>
                </a:solidFill>
              </a:rPr>
              <a:t>SB 509 has no change in the tax rate for C-Corps.</a:t>
            </a:r>
          </a:p>
          <a:p>
            <a:r>
              <a:rPr lang="en-US" sz="2200" b="1" dirty="0" smtClean="0">
                <a:solidFill>
                  <a:schemeClr val="accent3"/>
                </a:solidFill>
              </a:rPr>
              <a:t>SB 509 reduces the top individual income tax rate from 6% to 5.5%, with five increments of .1% each.  This reduction is also based upon a trigger of $150 million “growth”.</a:t>
            </a:r>
          </a:p>
          <a:p>
            <a:r>
              <a:rPr lang="en-US" sz="2200" b="1" dirty="0" smtClean="0">
                <a:solidFill>
                  <a:schemeClr val="accent3"/>
                </a:solidFill>
              </a:rPr>
              <a:t>The first reduction is deferred until 2017.</a:t>
            </a:r>
            <a:endParaRPr lang="en-US" sz="2200" b="1" dirty="0">
              <a:solidFill>
                <a:schemeClr val="accent3"/>
              </a:solidFill>
            </a:endParaRPr>
          </a:p>
        </p:txBody>
      </p:sp>
      <p:sp>
        <p:nvSpPr>
          <p:cNvPr id="6" name="Footer Placeholder 5"/>
          <p:cNvSpPr>
            <a:spLocks noGrp="1"/>
          </p:cNvSpPr>
          <p:nvPr>
            <p:ph type="ftr" sz="quarter" idx="11"/>
          </p:nvPr>
        </p:nvSpPr>
        <p:spPr/>
        <p:txBody>
          <a:bodyPr/>
          <a:lstStyle/>
          <a:p>
            <a:r>
              <a:rPr lang="en-US" dirty="0" smtClean="0"/>
              <a:t>James R. Moody &amp; Associates</a:t>
            </a:r>
            <a:endParaRPr lang="en-US" dirty="0"/>
          </a:p>
        </p:txBody>
      </p:sp>
    </p:spTree>
    <p:extLst>
      <p:ext uri="{BB962C8B-B14F-4D97-AF65-F5344CB8AC3E}">
        <p14:creationId xmlns:p14="http://schemas.microsoft.com/office/powerpoint/2010/main" val="147106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333333"/>
                                      </p:to>
                                    </p:animClr>
                                    <p:animClr clrSpc="rgb" dir="cw">
                                      <p:cBhvr>
                                        <p:cTn id="35" dur="500" fill="hold"/>
                                        <p:tgtEl>
                                          <p:spTgt spid="3">
                                            <p:txEl>
                                              <p:pRg st="4" end="4"/>
                                            </p:txEl>
                                          </p:spTgt>
                                        </p:tgtEl>
                                        <p:attrNameLst>
                                          <p:attrName>fillcolor</p:attrName>
                                        </p:attrNameLst>
                                      </p:cBhvr>
                                      <p:to>
                                        <a:srgbClr val="333333"/>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Senate Bill 509</a:t>
            </a:r>
            <a:endParaRPr lang="en-US" sz="4400" dirty="0"/>
          </a:p>
        </p:txBody>
      </p:sp>
      <p:sp>
        <p:nvSpPr>
          <p:cNvPr id="3" name="Content Placeholder 2"/>
          <p:cNvSpPr>
            <a:spLocks noGrp="1"/>
          </p:cNvSpPr>
          <p:nvPr>
            <p:ph idx="1"/>
          </p:nvPr>
        </p:nvSpPr>
        <p:spPr>
          <a:xfrm>
            <a:off x="779463" y="1835865"/>
            <a:ext cx="7583488" cy="3944302"/>
          </a:xfrm>
        </p:spPr>
        <p:txBody>
          <a:bodyPr>
            <a:normAutofit/>
          </a:bodyPr>
          <a:lstStyle/>
          <a:p>
            <a:r>
              <a:rPr lang="en-US" sz="3600" b="1" dirty="0" smtClean="0">
                <a:solidFill>
                  <a:schemeClr val="accent3"/>
                </a:solidFill>
              </a:rPr>
              <a:t>Senate Bill 509 has been characterized by its proponents as “broad-based tax relief”.</a:t>
            </a:r>
          </a:p>
          <a:p>
            <a:r>
              <a:rPr lang="en-US" sz="3600" b="1" dirty="0" smtClean="0">
                <a:solidFill>
                  <a:schemeClr val="accent3"/>
                </a:solidFill>
              </a:rPr>
              <a:t>Is that true?  Let’s examine which income segments pay the most income tax in Missouri.</a:t>
            </a:r>
            <a:endParaRPr lang="en-US" sz="3600" b="1" dirty="0">
              <a:solidFill>
                <a:schemeClr val="accent3"/>
              </a:solidFill>
            </a:endParaRPr>
          </a:p>
        </p:txBody>
      </p:sp>
      <p:sp>
        <p:nvSpPr>
          <p:cNvPr id="6" name="Footer Placeholder 5"/>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9758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Who Pays The Missouri</a:t>
            </a:r>
            <a:br>
              <a:rPr lang="en-US" sz="4400" dirty="0" smtClean="0"/>
            </a:br>
            <a:r>
              <a:rPr lang="en-US" sz="4400" dirty="0" smtClean="0"/>
              <a:t>Individual Income Tax?</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5697585"/>
              </p:ext>
            </p:extLst>
          </p:nvPr>
        </p:nvGraphicFramePr>
        <p:xfrm>
          <a:off x="798877" y="2655334"/>
          <a:ext cx="7587065" cy="2964545"/>
        </p:xfrm>
        <a:graphic>
          <a:graphicData uri="http://schemas.openxmlformats.org/drawingml/2006/table">
            <a:tbl>
              <a:tblPr firstRow="1" bandRow="1">
                <a:tableStyleId>{21E4AEA4-8DFA-4A89-87EB-49C32662AFE0}</a:tableStyleId>
              </a:tblPr>
              <a:tblGrid>
                <a:gridCol w="2384970"/>
                <a:gridCol w="2637682"/>
                <a:gridCol w="2564413"/>
              </a:tblGrid>
              <a:tr h="592909">
                <a:tc>
                  <a:txBody>
                    <a:bodyPr/>
                    <a:lstStyle/>
                    <a:p>
                      <a:pPr algn="ctr"/>
                      <a:r>
                        <a:rPr lang="en-US" sz="2000" dirty="0" smtClean="0"/>
                        <a:t>Missouri AGI</a:t>
                      </a:r>
                      <a:endParaRPr lang="en-US" sz="2000" b="1" dirty="0"/>
                    </a:p>
                  </a:txBody>
                  <a:tcPr>
                    <a:solidFill>
                      <a:schemeClr val="bg1"/>
                    </a:solidFill>
                  </a:tcPr>
                </a:tc>
                <a:tc>
                  <a:txBody>
                    <a:bodyPr/>
                    <a:lstStyle/>
                    <a:p>
                      <a:pPr algn="ctr"/>
                      <a:r>
                        <a:rPr lang="en-US" sz="2000" dirty="0" smtClean="0"/>
                        <a:t>% of Taxpayers</a:t>
                      </a:r>
                      <a:endParaRPr lang="en-US" sz="2000" b="1" dirty="0"/>
                    </a:p>
                  </a:txBody>
                  <a:tcPr>
                    <a:solidFill>
                      <a:schemeClr val="bg1"/>
                    </a:solidFill>
                  </a:tcPr>
                </a:tc>
                <a:tc>
                  <a:txBody>
                    <a:bodyPr/>
                    <a:lstStyle/>
                    <a:p>
                      <a:pPr algn="ctr"/>
                      <a:r>
                        <a:rPr lang="en-US" sz="2000" dirty="0" smtClean="0"/>
                        <a:t>% of Taxes</a:t>
                      </a:r>
                      <a:r>
                        <a:rPr lang="en-US" sz="2000" baseline="0" dirty="0" smtClean="0"/>
                        <a:t> Paid</a:t>
                      </a:r>
                      <a:endParaRPr lang="en-US" sz="2000" b="1" dirty="0"/>
                    </a:p>
                  </a:txBody>
                  <a:tcPr>
                    <a:solidFill>
                      <a:schemeClr val="bg1"/>
                    </a:solidFill>
                  </a:tcPr>
                </a:tc>
              </a:tr>
              <a:tr h="592909">
                <a:tc>
                  <a:txBody>
                    <a:bodyPr/>
                    <a:lstStyle/>
                    <a:p>
                      <a:pPr algn="ctr"/>
                      <a:r>
                        <a:rPr lang="en-US" sz="1800" dirty="0" smtClean="0"/>
                        <a:t>Under $50,000</a:t>
                      </a:r>
                      <a:endParaRPr lang="en-US" sz="1800" b="1" dirty="0"/>
                    </a:p>
                  </a:txBody>
                  <a:tcPr/>
                </a:tc>
                <a:tc>
                  <a:txBody>
                    <a:bodyPr/>
                    <a:lstStyle/>
                    <a:p>
                      <a:pPr algn="ctr"/>
                      <a:r>
                        <a:rPr lang="en-US" sz="1800" dirty="0" smtClean="0"/>
                        <a:t> 66.8%</a:t>
                      </a:r>
                      <a:endParaRPr lang="en-US" sz="1800" b="1" dirty="0"/>
                    </a:p>
                  </a:txBody>
                  <a:tcPr/>
                </a:tc>
                <a:tc>
                  <a:txBody>
                    <a:bodyPr/>
                    <a:lstStyle/>
                    <a:p>
                      <a:pPr algn="ctr"/>
                      <a:r>
                        <a:rPr lang="en-US" sz="1800" dirty="0" smtClean="0"/>
                        <a:t>13.6%</a:t>
                      </a:r>
                      <a:endParaRPr lang="en-US" sz="1800" b="1" dirty="0"/>
                    </a:p>
                  </a:txBody>
                  <a:tcPr/>
                </a:tc>
              </a:tr>
              <a:tr h="592909">
                <a:tc>
                  <a:txBody>
                    <a:bodyPr/>
                    <a:lstStyle/>
                    <a:p>
                      <a:pPr algn="ctr"/>
                      <a:r>
                        <a:rPr lang="en-US" sz="1800" dirty="0" smtClean="0"/>
                        <a:t>$50,000 to $75,000</a:t>
                      </a:r>
                      <a:endParaRPr lang="en-US" sz="1800" b="1" dirty="0"/>
                    </a:p>
                  </a:txBody>
                  <a:tcPr/>
                </a:tc>
                <a:tc>
                  <a:txBody>
                    <a:bodyPr/>
                    <a:lstStyle/>
                    <a:p>
                      <a:pPr algn="ctr"/>
                      <a:r>
                        <a:rPr lang="en-US" sz="1800" dirty="0" smtClean="0"/>
                        <a:t>14.2%</a:t>
                      </a:r>
                      <a:endParaRPr lang="en-US" sz="1800" b="1" dirty="0"/>
                    </a:p>
                  </a:txBody>
                  <a:tcPr/>
                </a:tc>
                <a:tc>
                  <a:txBody>
                    <a:bodyPr/>
                    <a:lstStyle/>
                    <a:p>
                      <a:pPr algn="ctr"/>
                      <a:r>
                        <a:rPr lang="en-US" sz="1800" dirty="0" smtClean="0"/>
                        <a:t>13.9%</a:t>
                      </a:r>
                      <a:endParaRPr lang="en-US" sz="1800" b="1" dirty="0"/>
                    </a:p>
                  </a:txBody>
                  <a:tcPr/>
                </a:tc>
              </a:tr>
              <a:tr h="592909">
                <a:tc>
                  <a:txBody>
                    <a:bodyPr/>
                    <a:lstStyle/>
                    <a:p>
                      <a:pPr algn="ctr"/>
                      <a:r>
                        <a:rPr lang="en-US" sz="1800" dirty="0" smtClean="0"/>
                        <a:t>$75,000 to $100,000</a:t>
                      </a:r>
                      <a:endParaRPr lang="en-US" sz="1800" b="1" dirty="0"/>
                    </a:p>
                  </a:txBody>
                  <a:tcPr/>
                </a:tc>
                <a:tc>
                  <a:txBody>
                    <a:bodyPr/>
                    <a:lstStyle/>
                    <a:p>
                      <a:pPr algn="ctr"/>
                      <a:r>
                        <a:rPr lang="en-US" sz="1800" dirty="0" smtClean="0"/>
                        <a:t>8.6%</a:t>
                      </a:r>
                      <a:endParaRPr lang="en-US" sz="1800" b="1" dirty="0"/>
                    </a:p>
                  </a:txBody>
                  <a:tcPr/>
                </a:tc>
                <a:tc>
                  <a:txBody>
                    <a:bodyPr/>
                    <a:lstStyle/>
                    <a:p>
                      <a:pPr algn="ctr"/>
                      <a:r>
                        <a:rPr lang="en-US" sz="1800" dirty="0" smtClean="0"/>
                        <a:t>13.2%</a:t>
                      </a:r>
                      <a:endParaRPr lang="en-US" sz="1800" b="1" dirty="0"/>
                    </a:p>
                  </a:txBody>
                  <a:tcPr/>
                </a:tc>
              </a:tr>
              <a:tr h="592909">
                <a:tc>
                  <a:txBody>
                    <a:bodyPr/>
                    <a:lstStyle/>
                    <a:p>
                      <a:pPr algn="ctr"/>
                      <a:r>
                        <a:rPr lang="en-US" sz="1800" dirty="0" smtClean="0"/>
                        <a:t>Over $100,000</a:t>
                      </a:r>
                      <a:endParaRPr lang="en-US" sz="1800" b="1" dirty="0"/>
                    </a:p>
                  </a:txBody>
                  <a:tcPr/>
                </a:tc>
                <a:tc>
                  <a:txBody>
                    <a:bodyPr/>
                    <a:lstStyle/>
                    <a:p>
                      <a:pPr algn="ctr"/>
                      <a:r>
                        <a:rPr lang="en-US" sz="1800" dirty="0" smtClean="0"/>
                        <a:t>11.5%</a:t>
                      </a:r>
                      <a:endParaRPr lang="en-US" sz="1800" b="1" dirty="0"/>
                    </a:p>
                  </a:txBody>
                  <a:tcPr/>
                </a:tc>
                <a:tc>
                  <a:txBody>
                    <a:bodyPr/>
                    <a:lstStyle/>
                    <a:p>
                      <a:pPr algn="ctr"/>
                      <a:r>
                        <a:rPr lang="en-US" sz="1800" dirty="0" smtClean="0"/>
                        <a:t>59.1%</a:t>
                      </a:r>
                      <a:endParaRPr lang="en-US" sz="1800" b="1" dirty="0"/>
                    </a:p>
                  </a:txBody>
                  <a:tcPr/>
                </a:tc>
              </a:tr>
            </a:tbl>
          </a:graphicData>
        </a:graphic>
      </p:graphicFrame>
      <p:sp>
        <p:nvSpPr>
          <p:cNvPr id="6" name="Footer Placeholder 5"/>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1776719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Way SB 509 Would Really Work</a:t>
            </a:r>
            <a:endParaRPr lang="en-US" sz="4400" dirty="0"/>
          </a:p>
        </p:txBody>
      </p:sp>
      <p:sp>
        <p:nvSpPr>
          <p:cNvPr id="3" name="Content Placeholder 2"/>
          <p:cNvSpPr>
            <a:spLocks noGrp="1"/>
          </p:cNvSpPr>
          <p:nvPr>
            <p:ph idx="1"/>
          </p:nvPr>
        </p:nvSpPr>
        <p:spPr/>
        <p:txBody>
          <a:bodyPr>
            <a:normAutofit/>
          </a:bodyPr>
          <a:lstStyle/>
          <a:p>
            <a:r>
              <a:rPr lang="en-US" b="1" dirty="0" smtClean="0">
                <a:solidFill>
                  <a:schemeClr val="accent3"/>
                </a:solidFill>
              </a:rPr>
              <a:t>Drafters of the bill suggest that taxes would only be cut after growth.</a:t>
            </a:r>
          </a:p>
          <a:p>
            <a:r>
              <a:rPr lang="en-US" b="1" dirty="0" smtClean="0">
                <a:solidFill>
                  <a:schemeClr val="accent3"/>
                </a:solidFill>
              </a:rPr>
              <a:t>This theory ignores the probability that growth would occur after a drop in revenue from previous downturns in revenue, such as after recent recessions.</a:t>
            </a:r>
          </a:p>
          <a:p>
            <a:r>
              <a:rPr lang="en-US" b="1" dirty="0" smtClean="0">
                <a:solidFill>
                  <a:schemeClr val="accent3"/>
                </a:solidFill>
              </a:rPr>
              <a:t>Missouri’s revenues at one time were fairly stable.  Not any more.  Assuming that FY 2014 revenues are negative, Missouri would have had five negative fiscal years in the last thirteen fiscal years.</a:t>
            </a:r>
            <a:endParaRPr lang="en-US" b="1" dirty="0">
              <a:solidFill>
                <a:schemeClr val="accent3"/>
              </a:solidFill>
            </a:endParaRPr>
          </a:p>
        </p:txBody>
      </p:sp>
      <p:sp>
        <p:nvSpPr>
          <p:cNvPr id="6" name="Footer Placeholder 5"/>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34703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86440"/>
            <a:ext cx="7543800" cy="1283446"/>
          </a:xfrm>
        </p:spPr>
        <p:txBody>
          <a:bodyPr>
            <a:noAutofit/>
          </a:bodyPr>
          <a:lstStyle/>
          <a:p>
            <a:pPr algn="ctr" eaLnBrk="1" fontAlgn="auto" hangingPunct="1">
              <a:spcAft>
                <a:spcPts val="0"/>
              </a:spcAft>
              <a:defRPr/>
            </a:pPr>
            <a:r>
              <a:rPr lang="en-US" sz="3600" dirty="0" smtClean="0">
                <a:ea typeface="+mj-ea"/>
                <a:cs typeface="+mj-cs"/>
              </a:rPr>
              <a:t>Recent Net </a:t>
            </a:r>
            <a:br>
              <a:rPr lang="en-US" sz="3600" dirty="0" smtClean="0">
                <a:ea typeface="+mj-ea"/>
                <a:cs typeface="+mj-cs"/>
              </a:rPr>
            </a:br>
            <a:r>
              <a:rPr lang="en-US" sz="3600" dirty="0" smtClean="0">
                <a:ea typeface="+mj-ea"/>
                <a:cs typeface="+mj-cs"/>
              </a:rPr>
              <a:t>General Revenue Growth</a:t>
            </a:r>
            <a:endParaRPr lang="en-US" sz="3600" dirty="0">
              <a:ea typeface="+mj-ea"/>
              <a:cs typeface="+mj-cs"/>
            </a:endParaRP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2521995801"/>
              </p:ext>
            </p:extLst>
          </p:nvPr>
        </p:nvGraphicFramePr>
        <p:xfrm>
          <a:off x="493517" y="1527694"/>
          <a:ext cx="7991456" cy="4846119"/>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James R. Moody &amp; Associates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6425"/>
            <a:ext cx="7583488" cy="1303712"/>
          </a:xfrm>
        </p:spPr>
        <p:txBody>
          <a:bodyPr>
            <a:normAutofit/>
          </a:bodyPr>
          <a:lstStyle/>
          <a:p>
            <a:pPr algn="ctr" eaLnBrk="1" fontAlgn="auto" hangingPunct="1">
              <a:spcAft>
                <a:spcPts val="0"/>
              </a:spcAft>
              <a:defRPr/>
            </a:pPr>
            <a:r>
              <a:rPr lang="en-US" sz="3600" b="1" dirty="0" smtClean="0">
                <a:ea typeface="+mj-ea"/>
                <a:cs typeface="+mj-cs"/>
              </a:rPr>
              <a:t>Revenues Since FY 1998 If SB 509 Were In Effect</a:t>
            </a:r>
            <a:endParaRPr lang="en-US" sz="3600" b="1" dirty="0">
              <a:ea typeface="+mj-ea"/>
              <a:cs typeface="+mj-cs"/>
            </a:endParaRP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435736758"/>
              </p:ext>
            </p:extLst>
          </p:nvPr>
        </p:nvGraphicFramePr>
        <p:xfrm>
          <a:off x="999229" y="1850866"/>
          <a:ext cx="7269163" cy="435144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r>
              <a:rPr lang="en-US" smtClean="0"/>
              <a:t>James R. Moody &amp; Associates</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Summary</a:t>
            </a:r>
            <a:endParaRPr lang="en-US" sz="4400" dirty="0"/>
          </a:p>
        </p:txBody>
      </p:sp>
      <p:sp>
        <p:nvSpPr>
          <p:cNvPr id="3" name="Content Placeholder 2"/>
          <p:cNvSpPr>
            <a:spLocks noGrp="1"/>
          </p:cNvSpPr>
          <p:nvPr>
            <p:ph idx="1"/>
          </p:nvPr>
        </p:nvSpPr>
        <p:spPr/>
        <p:txBody>
          <a:bodyPr>
            <a:normAutofit fontScale="92500"/>
          </a:bodyPr>
          <a:lstStyle/>
          <a:p>
            <a:r>
              <a:rPr lang="en-US" b="1" dirty="0" smtClean="0">
                <a:solidFill>
                  <a:schemeClr val="accent3"/>
                </a:solidFill>
              </a:rPr>
              <a:t>The future of Missouri government will not be pretty.</a:t>
            </a:r>
          </a:p>
          <a:p>
            <a:r>
              <a:rPr lang="en-US" b="1" dirty="0" smtClean="0">
                <a:solidFill>
                  <a:schemeClr val="accent3"/>
                </a:solidFill>
              </a:rPr>
              <a:t>Missouri has adopted ill-advised new tax policies at a particularly bad time.</a:t>
            </a:r>
          </a:p>
          <a:p>
            <a:r>
              <a:rPr lang="en-US" b="1" dirty="0" smtClean="0">
                <a:solidFill>
                  <a:schemeClr val="accent3"/>
                </a:solidFill>
              </a:rPr>
              <a:t>The aging population will mean fewer workers paying taxes to support government programs.</a:t>
            </a:r>
          </a:p>
          <a:p>
            <a:r>
              <a:rPr lang="en-US" b="1" dirty="0" smtClean="0">
                <a:solidFill>
                  <a:schemeClr val="accent3"/>
                </a:solidFill>
              </a:rPr>
              <a:t>Governmental revenue growth will be very limited, which means government will shrink.</a:t>
            </a:r>
          </a:p>
          <a:p>
            <a:r>
              <a:rPr lang="en-US" b="1" dirty="0" smtClean="0">
                <a:solidFill>
                  <a:schemeClr val="accent3"/>
                </a:solidFill>
              </a:rPr>
              <a:t>The aging population will require more governmental services at a time when government spending will shrink.</a:t>
            </a:r>
            <a:endParaRPr lang="en-US" b="1" dirty="0">
              <a:solidFill>
                <a:schemeClr val="accent3"/>
              </a:solidFill>
            </a:endParaRPr>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34501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333333"/>
                                      </p:to>
                                    </p:animClr>
                                    <p:animClr clrSpc="rgb" dir="cw">
                                      <p:cBhvr>
                                        <p:cTn id="7" dur="500" fill="hold"/>
                                        <p:tgtEl>
                                          <p:spTgt spid="3">
                                            <p:txEl>
                                              <p:pRg st="0" end="0"/>
                                            </p:txEl>
                                          </p:spTgt>
                                        </p:tgtEl>
                                        <p:attrNameLst>
                                          <p:attrName>fillcolor</p:attrName>
                                        </p:attrNameLst>
                                      </p:cBhvr>
                                      <p:to>
                                        <a:srgbClr val="333333"/>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333333"/>
                                      </p:to>
                                    </p:animClr>
                                    <p:animClr clrSpc="rgb" dir="cw">
                                      <p:cBhvr>
                                        <p:cTn id="14" dur="500" fill="hold"/>
                                        <p:tgtEl>
                                          <p:spTgt spid="3">
                                            <p:txEl>
                                              <p:pRg st="1" end="1"/>
                                            </p:txEl>
                                          </p:spTgt>
                                        </p:tgtEl>
                                        <p:attrNameLst>
                                          <p:attrName>fillcolor</p:attrName>
                                        </p:attrNameLst>
                                      </p:cBhvr>
                                      <p:to>
                                        <a:srgbClr val="333333"/>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333333"/>
                                      </p:to>
                                    </p:animClr>
                                    <p:animClr clrSpc="rgb" dir="cw">
                                      <p:cBhvr>
                                        <p:cTn id="21" dur="500" fill="hold"/>
                                        <p:tgtEl>
                                          <p:spTgt spid="3">
                                            <p:txEl>
                                              <p:pRg st="2" end="2"/>
                                            </p:txEl>
                                          </p:spTgt>
                                        </p:tgtEl>
                                        <p:attrNameLst>
                                          <p:attrName>fillcolor</p:attrName>
                                        </p:attrNameLst>
                                      </p:cBhvr>
                                      <p:to>
                                        <a:srgbClr val="333333"/>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333333"/>
                                      </p:to>
                                    </p:animClr>
                                    <p:animClr clrSpc="rgb" dir="cw">
                                      <p:cBhvr>
                                        <p:cTn id="28" dur="500" fill="hold"/>
                                        <p:tgtEl>
                                          <p:spTgt spid="3">
                                            <p:txEl>
                                              <p:pRg st="3" end="3"/>
                                            </p:txEl>
                                          </p:spTgt>
                                        </p:tgtEl>
                                        <p:attrNameLst>
                                          <p:attrName>fillcolor</p:attrName>
                                        </p:attrNameLst>
                                      </p:cBhvr>
                                      <p:to>
                                        <a:srgbClr val="333333"/>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333333"/>
                                      </p:to>
                                    </p:animClr>
                                    <p:animClr clrSpc="rgb" dir="cw">
                                      <p:cBhvr>
                                        <p:cTn id="35" dur="500" fill="hold"/>
                                        <p:tgtEl>
                                          <p:spTgt spid="3">
                                            <p:txEl>
                                              <p:pRg st="4" end="4"/>
                                            </p:txEl>
                                          </p:spTgt>
                                        </p:tgtEl>
                                        <p:attrNameLst>
                                          <p:attrName>fillcolor</p:attrName>
                                        </p:attrNameLst>
                                      </p:cBhvr>
                                      <p:to>
                                        <a:srgbClr val="333333"/>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56350"/>
            <a:ext cx="9144000" cy="365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378" y="2809462"/>
            <a:ext cx="7583487" cy="1362075"/>
          </a:xfrm>
        </p:spPr>
        <p:txBody>
          <a:bodyPr/>
          <a:lstStyle/>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effectLst/>
              </a:rPr>
              <a:t>James R. Moody &amp; Associates</a:t>
            </a:r>
            <a:endParaRPr lang="en-US" dirty="0">
              <a:solidFill>
                <a:schemeClr val="tx1"/>
              </a:solidFill>
              <a:effectLst/>
            </a:endParaRPr>
          </a:p>
        </p:txBody>
      </p:sp>
      <p:sp>
        <p:nvSpPr>
          <p:cNvPr id="3" name="TextBox 2"/>
          <p:cNvSpPr txBox="1"/>
          <p:nvPr/>
        </p:nvSpPr>
        <p:spPr>
          <a:xfrm>
            <a:off x="55379" y="4502090"/>
            <a:ext cx="9033242" cy="1862048"/>
          </a:xfrm>
          <a:prstGeom prst="rect">
            <a:avLst/>
          </a:prstGeom>
          <a:noFill/>
        </p:spPr>
        <p:txBody>
          <a:bodyPr wrap="none" rtlCol="0">
            <a:spAutoFit/>
          </a:bodyPr>
          <a:lstStyle/>
          <a:p>
            <a:r>
              <a:rPr lang="en-US" sz="11500" dirty="0" smtClean="0">
                <a:solidFill>
                  <a:schemeClr val="accent3"/>
                </a:solidFill>
                <a:latin typeface="Adobe Myungjo Std M" pitchFamily="18" charset="-128"/>
                <a:ea typeface="Adobe Myungjo Std M" pitchFamily="18" charset="-128"/>
              </a:rPr>
              <a:t>????????????</a:t>
            </a:r>
            <a:endParaRPr lang="en-US" sz="11500" dirty="0">
              <a:solidFill>
                <a:schemeClr val="accent3"/>
              </a:solidFill>
              <a:latin typeface="Adobe Myungjo Std M" pitchFamily="18" charset="-128"/>
              <a:ea typeface="Adobe Myungjo Std M" pitchFamily="18" charset="-128"/>
            </a:endParaRPr>
          </a:p>
        </p:txBody>
      </p:sp>
    </p:spTree>
    <p:extLst>
      <p:ext uri="{BB962C8B-B14F-4D97-AF65-F5344CB8AC3E}">
        <p14:creationId xmlns:p14="http://schemas.microsoft.com/office/powerpoint/2010/main" val="175754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p:txBody>
          <a:bodyPr wrap="square" lIns="91440" tIns="45720" rIns="91440" bIns="45720" numCol="1" anchorCtr="0" compatLnSpc="1">
            <a:prstTxWarp prst="textNoShape">
              <a:avLst/>
            </a:prstTxWarp>
          </a:bodyPr>
          <a:lstStyle/>
          <a:p>
            <a:pPr algn="ctr"/>
            <a:r>
              <a:rPr lang="en-US" sz="3600" cap="none" dirty="0">
                <a:latin typeface="Century Schoolbook" charset="0"/>
              </a:rPr>
              <a:t>COMPOSITION OF MISSOURI STATE BUDGET—ALL FUNDS</a:t>
            </a:r>
          </a:p>
        </p:txBody>
      </p:sp>
      <p:graphicFrame>
        <p:nvGraphicFramePr>
          <p:cNvPr id="2" name="Content Placeholder 4"/>
          <p:cNvGraphicFramePr>
            <a:graphicFrameLocks noGrp="1"/>
          </p:cNvGraphicFramePr>
          <p:nvPr>
            <p:ph sz="quarter" idx="1"/>
            <p:extLst>
              <p:ext uri="{D42A27DB-BD31-4B8C-83A1-F6EECF244321}">
                <p14:modId xmlns:p14="http://schemas.microsoft.com/office/powerpoint/2010/main" val="4123701446"/>
              </p:ext>
            </p:extLst>
          </p:nvPr>
        </p:nvGraphicFramePr>
        <p:xfrm>
          <a:off x="558800" y="1701800"/>
          <a:ext cx="8285958" cy="467042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James R. Moody &amp; Associates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Revenue Sources for General Revenue</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9864651"/>
              </p:ext>
            </p:extLst>
          </p:nvPr>
        </p:nvGraphicFramePr>
        <p:xfrm>
          <a:off x="779463" y="1828800"/>
          <a:ext cx="7583488" cy="4169630"/>
        </p:xfrm>
        <a:graphic>
          <a:graphicData uri="http://schemas.openxmlformats.org/drawingml/2006/table">
            <a:tbl>
              <a:tblPr firstRow="1" bandRow="1">
                <a:tableStyleId>{21E4AEA4-8DFA-4A89-87EB-49C32662AFE0}</a:tableStyleId>
              </a:tblPr>
              <a:tblGrid>
                <a:gridCol w="3791744"/>
                <a:gridCol w="3791744"/>
              </a:tblGrid>
              <a:tr h="687190">
                <a:tc>
                  <a:txBody>
                    <a:bodyPr/>
                    <a:lstStyle/>
                    <a:p>
                      <a:pPr algn="ctr"/>
                      <a:r>
                        <a:rPr lang="en-US" sz="2400" dirty="0" smtClean="0"/>
                        <a:t>Source</a:t>
                      </a:r>
                      <a:endParaRPr lang="en-US" sz="2400" dirty="0"/>
                    </a:p>
                  </a:txBody>
                  <a:tcPr>
                    <a:solidFill>
                      <a:schemeClr val="bg1"/>
                    </a:solidFill>
                  </a:tcPr>
                </a:tc>
                <a:tc>
                  <a:txBody>
                    <a:bodyPr/>
                    <a:lstStyle/>
                    <a:p>
                      <a:pPr algn="ctr"/>
                      <a:r>
                        <a:rPr lang="en-US" sz="2400" dirty="0" smtClean="0"/>
                        <a:t>Percentage</a:t>
                      </a:r>
                      <a:endParaRPr lang="en-US" dirty="0"/>
                    </a:p>
                  </a:txBody>
                  <a:tcPr>
                    <a:solidFill>
                      <a:schemeClr val="bg1"/>
                    </a:solidFill>
                  </a:tcPr>
                </a:tc>
              </a:tr>
              <a:tr h="687190">
                <a:tc>
                  <a:txBody>
                    <a:bodyPr/>
                    <a:lstStyle/>
                    <a:p>
                      <a:r>
                        <a:rPr lang="en-US" dirty="0" smtClean="0"/>
                        <a:t>Individual Income Tax</a:t>
                      </a:r>
                      <a:endParaRPr lang="en-US" b="1" dirty="0"/>
                    </a:p>
                  </a:txBody>
                  <a:tcPr/>
                </a:tc>
                <a:tc>
                  <a:txBody>
                    <a:bodyPr/>
                    <a:lstStyle/>
                    <a:p>
                      <a:pPr algn="ctr"/>
                      <a:r>
                        <a:rPr lang="en-US" dirty="0" smtClean="0"/>
                        <a:t>67.5%</a:t>
                      </a:r>
                      <a:endParaRPr lang="en-US" b="1" dirty="0"/>
                    </a:p>
                  </a:txBody>
                  <a:tcPr/>
                </a:tc>
              </a:tr>
              <a:tr h="687190">
                <a:tc>
                  <a:txBody>
                    <a:bodyPr/>
                    <a:lstStyle/>
                    <a:p>
                      <a:r>
                        <a:rPr lang="en-US" dirty="0" smtClean="0"/>
                        <a:t>Sales Tax</a:t>
                      </a:r>
                      <a:endParaRPr lang="en-US" b="1" dirty="0"/>
                    </a:p>
                  </a:txBody>
                  <a:tcPr/>
                </a:tc>
                <a:tc>
                  <a:txBody>
                    <a:bodyPr/>
                    <a:lstStyle/>
                    <a:p>
                      <a:pPr algn="ctr"/>
                      <a:r>
                        <a:rPr lang="en-US" dirty="0" smtClean="0"/>
                        <a:t>21.5%</a:t>
                      </a:r>
                      <a:endParaRPr lang="en-US" b="1" dirty="0"/>
                    </a:p>
                  </a:txBody>
                  <a:tcPr/>
                </a:tc>
              </a:tr>
              <a:tr h="733680">
                <a:tc>
                  <a:txBody>
                    <a:bodyPr/>
                    <a:lstStyle/>
                    <a:p>
                      <a:r>
                        <a:rPr lang="en-US" dirty="0" smtClean="0"/>
                        <a:t>Corporate Income/Franchise</a:t>
                      </a:r>
                      <a:r>
                        <a:rPr lang="en-US" baseline="0" dirty="0" smtClean="0"/>
                        <a:t> Tax</a:t>
                      </a:r>
                      <a:endParaRPr lang="en-US" b="1" dirty="0"/>
                    </a:p>
                  </a:txBody>
                  <a:tcPr/>
                </a:tc>
                <a:tc>
                  <a:txBody>
                    <a:bodyPr/>
                    <a:lstStyle/>
                    <a:p>
                      <a:pPr algn="ctr"/>
                      <a:r>
                        <a:rPr lang="en-US" dirty="0" smtClean="0"/>
                        <a:t>5%</a:t>
                      </a:r>
                    </a:p>
                    <a:p>
                      <a:pPr algn="ctr"/>
                      <a:endParaRPr lang="en-US" b="1" dirty="0"/>
                    </a:p>
                  </a:txBody>
                  <a:tcPr/>
                </a:tc>
              </a:tr>
              <a:tr h="687190">
                <a:tc>
                  <a:txBody>
                    <a:bodyPr/>
                    <a:lstStyle/>
                    <a:p>
                      <a:r>
                        <a:rPr lang="en-US" dirty="0" smtClean="0"/>
                        <a:t>Insurance Premium Tax</a:t>
                      </a:r>
                      <a:endParaRPr lang="en-US" b="1" dirty="0"/>
                    </a:p>
                  </a:txBody>
                  <a:tcPr/>
                </a:tc>
                <a:tc>
                  <a:txBody>
                    <a:bodyPr/>
                    <a:lstStyle/>
                    <a:p>
                      <a:pPr algn="ctr"/>
                      <a:r>
                        <a:rPr lang="en-US" dirty="0" smtClean="0"/>
                        <a:t>2.3%</a:t>
                      </a:r>
                      <a:endParaRPr lang="en-US" b="1" dirty="0"/>
                    </a:p>
                  </a:txBody>
                  <a:tcPr/>
                </a:tc>
              </a:tr>
              <a:tr h="687190">
                <a:tc>
                  <a:txBody>
                    <a:bodyPr/>
                    <a:lstStyle/>
                    <a:p>
                      <a:r>
                        <a:rPr lang="en-US" dirty="0" smtClean="0"/>
                        <a:t>All Other</a:t>
                      </a:r>
                      <a:endParaRPr lang="en-US" b="1" dirty="0"/>
                    </a:p>
                  </a:txBody>
                  <a:tcPr/>
                </a:tc>
                <a:tc>
                  <a:txBody>
                    <a:bodyPr/>
                    <a:lstStyle/>
                    <a:p>
                      <a:pPr algn="ctr"/>
                      <a:r>
                        <a:rPr lang="en-US" dirty="0" smtClean="0"/>
                        <a:t>1.1%</a:t>
                      </a:r>
                      <a:endParaRPr lang="en-US" b="1" dirty="0"/>
                    </a:p>
                  </a:txBody>
                  <a:tcPr/>
                </a:tc>
              </a:tr>
            </a:tbl>
          </a:graphicData>
        </a:graphic>
      </p:graphicFrame>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231068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Sales Tax HAS Been Flat For </a:t>
            </a:r>
            <a:br>
              <a:rPr lang="en-US" sz="3600" dirty="0" smtClean="0"/>
            </a:br>
            <a:r>
              <a:rPr lang="en-US" sz="3600" dirty="0" smtClean="0"/>
              <a:t>Over A Decade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145385"/>
              </p:ext>
            </p:extLst>
          </p:nvPr>
        </p:nvGraphicFramePr>
        <p:xfrm>
          <a:off x="671380" y="1710268"/>
          <a:ext cx="8108553" cy="4415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97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Missouri Income From </a:t>
            </a:r>
            <a:br>
              <a:rPr lang="en-US" sz="3200" dirty="0" smtClean="0"/>
            </a:br>
            <a:r>
              <a:rPr lang="en-US" sz="3200" dirty="0" smtClean="0"/>
              <a:t>Capital Gains</a:t>
            </a:r>
            <a:r>
              <a:rPr lang="en-US" sz="3200" dirty="0"/>
              <a:t> </a:t>
            </a:r>
            <a:r>
              <a:rPr lang="en-US" sz="3200" dirty="0" smtClean="0"/>
              <a:t>and Dividends</a:t>
            </a:r>
            <a:endParaRPr lang="en-US" sz="3200" dirty="0"/>
          </a:p>
        </p:txBody>
      </p:sp>
      <p:sp>
        <p:nvSpPr>
          <p:cNvPr id="4" name="Footer Placeholder 3"/>
          <p:cNvSpPr>
            <a:spLocks noGrp="1"/>
          </p:cNvSpPr>
          <p:nvPr>
            <p:ph type="ftr" sz="quarter" idx="11"/>
          </p:nvPr>
        </p:nvSpPr>
        <p:spPr/>
        <p:txBody>
          <a:bodyPr/>
          <a:lstStyle/>
          <a:p>
            <a:r>
              <a:rPr lang="en-US" smtClean="0"/>
              <a:t>James R. Moody &amp; Associates</a:t>
            </a:r>
            <a:endParaRPr lang="en-US"/>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889341483"/>
              </p:ext>
            </p:extLst>
          </p:nvPr>
        </p:nvGraphicFramePr>
        <p:xfrm>
          <a:off x="618596" y="1786467"/>
          <a:ext cx="8042804" cy="45698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73902" y="2509577"/>
            <a:ext cx="1256466" cy="430887"/>
          </a:xfrm>
          <a:prstGeom prst="rect">
            <a:avLst/>
          </a:prstGeom>
          <a:noFill/>
        </p:spPr>
        <p:txBody>
          <a:bodyPr wrap="square" rtlCol="0">
            <a:spAutoFit/>
          </a:bodyPr>
          <a:lstStyle/>
          <a:p>
            <a:r>
              <a:rPr lang="en-US" sz="1100" dirty="0" smtClean="0">
                <a:solidFill>
                  <a:schemeClr val="bg2">
                    <a:lumMod val="50000"/>
                  </a:schemeClr>
                </a:solidFill>
              </a:rPr>
              <a:t>Combined Over $12 Billion</a:t>
            </a:r>
            <a:endParaRPr lang="en-US" sz="1100" dirty="0">
              <a:solidFill>
                <a:schemeClr val="bg2">
                  <a:lumMod val="50000"/>
                </a:schemeClr>
              </a:solidFill>
            </a:endParaRPr>
          </a:p>
        </p:txBody>
      </p:sp>
    </p:spTree>
    <p:extLst>
      <p:ext uri="{BB962C8B-B14F-4D97-AF65-F5344CB8AC3E}">
        <p14:creationId xmlns:p14="http://schemas.microsoft.com/office/powerpoint/2010/main" val="212478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ea typeface="+mj-ea"/>
                <a:cs typeface="+mj-cs"/>
              </a:rPr>
              <a:t>Where Does General Revenue Spending Go?</a:t>
            </a:r>
            <a:endParaRPr lang="en-US" sz="4400" dirty="0">
              <a:ea typeface="+mj-ea"/>
              <a:cs typeface="+mj-cs"/>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12251497"/>
              </p:ext>
            </p:extLst>
          </p:nvPr>
        </p:nvGraphicFramePr>
        <p:xfrm>
          <a:off x="646191" y="1911498"/>
          <a:ext cx="7896822" cy="3828902"/>
        </p:xfrm>
        <a:graphic>
          <a:graphicData uri="http://schemas.openxmlformats.org/drawingml/2006/table">
            <a:tbl>
              <a:tblPr>
                <a:tableStyleId>{8A107856-5554-42FB-B03E-39F5DBC370BA}</a:tableStyleId>
              </a:tblPr>
              <a:tblGrid>
                <a:gridCol w="3948411"/>
                <a:gridCol w="3948411"/>
              </a:tblGrid>
              <a:tr h="5058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Elementary and Secondary Education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$2.94 </a:t>
                      </a:r>
                      <a:r>
                        <a:rPr kumimoji="0" lang="en-US" sz="1800" u="none" strike="noStrike" cap="none" normalizeH="0" baseline="0" dirty="0">
                          <a:ln>
                            <a:noFill/>
                          </a:ln>
                          <a:effectLst/>
                        </a:rPr>
                        <a:t>billion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12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Higher Education</a:t>
                      </a:r>
                      <a:endParaRPr kumimoji="0" lang="en-US" sz="1800" b="1" i="0" u="none" strike="noStrike" cap="none" normalizeH="0" baseline="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$856 million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12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Corrections &amp; Public Safety</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$687 million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0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Human Services</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$2.46 billion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158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Judiciary</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 million</a:t>
                      </a: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181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General Assembly &amp; Elected Officials</a:t>
                      </a:r>
                      <a:endParaRPr kumimoji="0" lang="en-US" sz="1800" b="1" i="0" u="none" strike="noStrike" cap="none" normalizeH="0" baseline="0" dirty="0" smtClean="0">
                        <a:ln>
                          <a:noFill/>
                        </a:ln>
                        <a:solidFill>
                          <a:srgbClr val="000000"/>
                        </a:solidFill>
                        <a:effectLst/>
                        <a:latin typeface="Century Schoolbook"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$90 million</a:t>
                      </a:r>
                      <a:endParaRPr kumimoji="0" lang="en-US" sz="1800" b="1" i="0" u="none" strike="noStrike" cap="none" normalizeH="0" baseline="0" dirty="0" smtClean="0">
                        <a:ln>
                          <a:noFill/>
                        </a:ln>
                        <a:solidFill>
                          <a:srgbClr val="000000"/>
                        </a:solidFill>
                        <a:effectLst/>
                        <a:latin typeface="Century Schoolbook"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r h="5113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All Other</a:t>
                      </a:r>
                      <a:endParaRPr kumimoji="0" lang="en-US" sz="1800" b="1" i="0" u="none" strike="noStrike" cap="none" normalizeH="0" baseline="0" dirty="0" smtClean="0">
                        <a:ln>
                          <a:noFill/>
                        </a:ln>
                        <a:solidFill>
                          <a:srgbClr val="000000"/>
                        </a:solidFill>
                        <a:effectLst/>
                        <a:latin typeface="Century Schoolbook"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$1.05 billion</a:t>
                      </a:r>
                      <a:endParaRPr kumimoji="0" lang="en-US" sz="1800" b="1" i="0" u="none" strike="noStrike" cap="none" normalizeH="0" baseline="0" dirty="0" smtClean="0">
                        <a:ln>
                          <a:noFill/>
                        </a:ln>
                        <a:solidFill>
                          <a:srgbClr val="000000"/>
                        </a:solidFill>
                        <a:effectLst/>
                        <a:latin typeface="Century Schoolbook"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entury Schoolbook" charset="0"/>
                        <a:ea typeface="ＭＳ Ｐゴシック" charset="0"/>
                        <a:cs typeface="Arial" charset="0"/>
                      </a:endParaRPr>
                    </a:p>
                  </a:txBody>
                  <a:tcPr marT="45716" marB="45716" horzOverflow="overflow"/>
                </a:tc>
              </a:tr>
            </a:tbl>
          </a:graphicData>
        </a:graphic>
      </p:graphicFrame>
      <p:sp>
        <p:nvSpPr>
          <p:cNvPr id="4" name="Footer Placeholder 3"/>
          <p:cNvSpPr>
            <a:spLocks noGrp="1"/>
          </p:cNvSpPr>
          <p:nvPr>
            <p:ph type="ftr" sz="quarter" idx="11"/>
          </p:nvPr>
        </p:nvSpPr>
        <p:spPr/>
        <p:txBody>
          <a:bodyPr/>
          <a:lstStyle/>
          <a:p>
            <a:r>
              <a:rPr lang="en-US" smtClean="0"/>
              <a:t>James R. Moody &amp; Associates</a:t>
            </a:r>
            <a:endParaRPr lang="en-US"/>
          </a:p>
        </p:txBody>
      </p:sp>
    </p:spTree>
    <p:extLst>
      <p:ext uri="{BB962C8B-B14F-4D97-AF65-F5344CB8AC3E}">
        <p14:creationId xmlns:p14="http://schemas.microsoft.com/office/powerpoint/2010/main" val="1026047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77" y="150568"/>
            <a:ext cx="7583488" cy="1283167"/>
          </a:xfrm>
        </p:spPr>
        <p:txBody>
          <a:bodyPr/>
          <a:lstStyle/>
          <a:p>
            <a:r>
              <a:rPr lang="en-US" sz="4000" dirty="0" smtClean="0"/>
              <a:t>K-12 Foundation Formula Funding Since FY 2008</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3475832"/>
              </p:ext>
            </p:extLst>
          </p:nvPr>
        </p:nvGraphicFramePr>
        <p:xfrm>
          <a:off x="779463" y="2006230"/>
          <a:ext cx="7583488" cy="3566160"/>
        </p:xfrm>
        <a:graphic>
          <a:graphicData uri="http://schemas.openxmlformats.org/drawingml/2006/table">
            <a:tbl>
              <a:tblPr firstRow="1" bandRow="1">
                <a:tableStyleId>{5C22544A-7EE6-4342-B048-85BDC9FD1C3A}</a:tableStyleId>
              </a:tblPr>
              <a:tblGrid>
                <a:gridCol w="3791744"/>
                <a:gridCol w="3791744"/>
              </a:tblGrid>
              <a:tr h="321854">
                <a:tc>
                  <a:txBody>
                    <a:bodyPr/>
                    <a:lstStyle/>
                    <a:p>
                      <a:pPr algn="ctr"/>
                      <a:r>
                        <a:rPr lang="en-US" dirty="0" smtClean="0"/>
                        <a:t>Fiscal Year</a:t>
                      </a:r>
                      <a:endParaRPr lang="en-US" dirty="0"/>
                    </a:p>
                  </a:txBody>
                  <a:tcPr/>
                </a:tc>
                <a:tc>
                  <a:txBody>
                    <a:bodyPr/>
                    <a:lstStyle/>
                    <a:p>
                      <a:pPr algn="ctr"/>
                      <a:r>
                        <a:rPr lang="en-US" dirty="0" smtClean="0"/>
                        <a:t>Foundation Formula Appropriation</a:t>
                      </a:r>
                      <a:endParaRPr lang="en-US" dirty="0"/>
                    </a:p>
                  </a:txBody>
                  <a:tcPr/>
                </a:tc>
              </a:tr>
              <a:tr h="321854">
                <a:tc>
                  <a:txBody>
                    <a:bodyPr/>
                    <a:lstStyle/>
                    <a:p>
                      <a:pPr algn="ctr"/>
                      <a:r>
                        <a:rPr lang="en-US" dirty="0" smtClean="0"/>
                        <a:t>2008</a:t>
                      </a:r>
                      <a:endParaRPr lang="en-US" dirty="0"/>
                    </a:p>
                  </a:txBody>
                  <a:tcPr/>
                </a:tc>
                <a:tc>
                  <a:txBody>
                    <a:bodyPr/>
                    <a:lstStyle/>
                    <a:p>
                      <a:pPr algn="ctr"/>
                      <a:r>
                        <a:rPr lang="en-US" dirty="0" smtClean="0"/>
                        <a:t>$2,869,115,911</a:t>
                      </a:r>
                      <a:endParaRPr lang="en-US" dirty="0"/>
                    </a:p>
                  </a:txBody>
                  <a:tcPr/>
                </a:tc>
              </a:tr>
              <a:tr h="321854">
                <a:tc>
                  <a:txBody>
                    <a:bodyPr/>
                    <a:lstStyle/>
                    <a:p>
                      <a:pPr algn="ctr"/>
                      <a:r>
                        <a:rPr lang="en-US" dirty="0" smtClean="0"/>
                        <a:t>2009</a:t>
                      </a:r>
                      <a:endParaRPr lang="en-US" dirty="0"/>
                    </a:p>
                  </a:txBody>
                  <a:tcPr/>
                </a:tc>
                <a:tc>
                  <a:txBody>
                    <a:bodyPr/>
                    <a:lstStyle/>
                    <a:p>
                      <a:pPr algn="ctr"/>
                      <a:r>
                        <a:rPr lang="en-US" dirty="0" smtClean="0"/>
                        <a:t>$2,983,312.456</a:t>
                      </a:r>
                      <a:endParaRPr lang="en-US" dirty="0"/>
                    </a:p>
                  </a:txBody>
                  <a:tcPr/>
                </a:tc>
              </a:tr>
              <a:tr h="321854">
                <a:tc>
                  <a:txBody>
                    <a:bodyPr/>
                    <a:lstStyle/>
                    <a:p>
                      <a:pPr algn="ctr"/>
                      <a:r>
                        <a:rPr lang="en-US" dirty="0" smtClean="0"/>
                        <a:t>2010</a:t>
                      </a:r>
                      <a:endParaRPr lang="en-US" dirty="0"/>
                    </a:p>
                  </a:txBody>
                  <a:tcPr/>
                </a:tc>
                <a:tc>
                  <a:txBody>
                    <a:bodyPr/>
                    <a:lstStyle/>
                    <a:p>
                      <a:pPr algn="ctr"/>
                      <a:r>
                        <a:rPr lang="en-US" dirty="0" smtClean="0"/>
                        <a:t>$3,004,388,410</a:t>
                      </a:r>
                      <a:endParaRPr lang="en-US" dirty="0"/>
                    </a:p>
                  </a:txBody>
                  <a:tcPr/>
                </a:tc>
              </a:tr>
              <a:tr h="321854">
                <a:tc>
                  <a:txBody>
                    <a:bodyPr/>
                    <a:lstStyle/>
                    <a:p>
                      <a:pPr algn="ctr"/>
                      <a:r>
                        <a:rPr lang="en-US" dirty="0" smtClean="0"/>
                        <a:t>2011</a:t>
                      </a:r>
                      <a:endParaRPr lang="en-US" dirty="0"/>
                    </a:p>
                  </a:txBody>
                  <a:tcPr/>
                </a:tc>
                <a:tc>
                  <a:txBody>
                    <a:bodyPr/>
                    <a:lstStyle/>
                    <a:p>
                      <a:pPr algn="ctr"/>
                      <a:r>
                        <a:rPr lang="en-US" dirty="0" smtClean="0"/>
                        <a:t>$3,004,388,410</a:t>
                      </a:r>
                      <a:endParaRPr lang="en-US" dirty="0"/>
                    </a:p>
                  </a:txBody>
                  <a:tcPr/>
                </a:tc>
              </a:tr>
              <a:tr h="321854">
                <a:tc>
                  <a:txBody>
                    <a:bodyPr/>
                    <a:lstStyle/>
                    <a:p>
                      <a:pPr algn="ctr"/>
                      <a:r>
                        <a:rPr lang="en-US" dirty="0" smtClean="0"/>
                        <a:t>2012</a:t>
                      </a:r>
                      <a:endParaRPr lang="en-US" dirty="0"/>
                    </a:p>
                  </a:txBody>
                  <a:tcPr/>
                </a:tc>
                <a:tc>
                  <a:txBody>
                    <a:bodyPr/>
                    <a:lstStyle/>
                    <a:p>
                      <a:pPr algn="ctr"/>
                      <a:r>
                        <a:rPr lang="en-US" dirty="0" smtClean="0"/>
                        <a:t>$3,004,388,410</a:t>
                      </a:r>
                      <a:endParaRPr lang="en-US" dirty="0"/>
                    </a:p>
                  </a:txBody>
                  <a:tcPr/>
                </a:tc>
              </a:tr>
              <a:tr h="321854">
                <a:tc>
                  <a:txBody>
                    <a:bodyPr/>
                    <a:lstStyle/>
                    <a:p>
                      <a:pPr algn="ctr"/>
                      <a:r>
                        <a:rPr lang="en-US" dirty="0" smtClean="0"/>
                        <a:t>2013</a:t>
                      </a:r>
                      <a:endParaRPr lang="en-US" dirty="0"/>
                    </a:p>
                  </a:txBody>
                  <a:tcPr/>
                </a:tc>
                <a:tc>
                  <a:txBody>
                    <a:bodyPr/>
                    <a:lstStyle/>
                    <a:p>
                      <a:pPr algn="ctr"/>
                      <a:r>
                        <a:rPr lang="en-US" dirty="0" smtClean="0"/>
                        <a:t>$3,009,388,411</a:t>
                      </a:r>
                      <a:endParaRPr lang="en-US" dirty="0"/>
                    </a:p>
                  </a:txBody>
                  <a:tcPr/>
                </a:tc>
              </a:tr>
              <a:tr h="321854">
                <a:tc>
                  <a:txBody>
                    <a:bodyPr/>
                    <a:lstStyle/>
                    <a:p>
                      <a:pPr algn="ctr"/>
                      <a:r>
                        <a:rPr lang="en-US" dirty="0" smtClean="0"/>
                        <a:t>2014</a:t>
                      </a:r>
                      <a:endParaRPr lang="en-US" dirty="0"/>
                    </a:p>
                  </a:txBody>
                  <a:tcPr/>
                </a:tc>
                <a:tc>
                  <a:txBody>
                    <a:bodyPr/>
                    <a:lstStyle/>
                    <a:p>
                      <a:pPr algn="ctr"/>
                      <a:r>
                        <a:rPr lang="en-US" dirty="0" smtClean="0"/>
                        <a:t>$3,075,271,737</a:t>
                      </a:r>
                      <a:endParaRPr lang="en-US" dirty="0"/>
                    </a:p>
                  </a:txBody>
                  <a:tcPr/>
                </a:tc>
              </a:tr>
              <a:tr h="321854">
                <a:tc>
                  <a:txBody>
                    <a:bodyPr/>
                    <a:lstStyle/>
                    <a:p>
                      <a:pPr algn="ctr"/>
                      <a:r>
                        <a:rPr lang="en-US" dirty="0" smtClean="0"/>
                        <a:t>2015 **</a:t>
                      </a:r>
                      <a:endParaRPr lang="en-US" dirty="0"/>
                    </a:p>
                  </a:txBody>
                  <a:tcPr/>
                </a:tc>
                <a:tc>
                  <a:txBody>
                    <a:bodyPr/>
                    <a:lstStyle/>
                    <a:p>
                      <a:pPr algn="ctr"/>
                      <a:r>
                        <a:rPr lang="en-US" dirty="0" smtClean="0"/>
                        <a:t>$3,175,471,739</a:t>
                      </a:r>
                    </a:p>
                    <a:p>
                      <a:pPr algn="ctr"/>
                      <a:r>
                        <a:rPr lang="en-US" dirty="0" smtClean="0"/>
                        <a:t>**(Governor’s Released</a:t>
                      </a:r>
                      <a:r>
                        <a:rPr lang="en-US" baseline="0" dirty="0" smtClean="0"/>
                        <a:t> Amount)</a:t>
                      </a:r>
                      <a:endParaRPr lang="en-US" dirty="0"/>
                    </a:p>
                  </a:txBody>
                  <a:tcPr/>
                </a:tc>
              </a:tr>
            </a:tbl>
          </a:graphicData>
        </a:graphic>
      </p:graphicFrame>
    </p:spTree>
    <p:extLst>
      <p:ext uri="{BB962C8B-B14F-4D97-AF65-F5344CB8AC3E}">
        <p14:creationId xmlns:p14="http://schemas.microsoft.com/office/powerpoint/2010/main" val="2148906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Override>
</file>

<file path=ppt/theme/themeOverride2.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Override>
</file>

<file path=ppt/theme/themeOverride5.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Override>
</file>

<file path=ppt/theme/themeOverride6.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Precedent.thmx</Template>
  <TotalTime>2940</TotalTime>
  <Words>1733</Words>
  <Application>Microsoft Office PowerPoint</Application>
  <PresentationFormat>On-screen Show (4:3)</PresentationFormat>
  <Paragraphs>323</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Precedent</vt:lpstr>
      <vt:lpstr>James R. Moody &amp; Associates</vt:lpstr>
      <vt:lpstr>Outside Data Sources</vt:lpstr>
      <vt:lpstr>Presentation OVerview</vt:lpstr>
      <vt:lpstr>COMPOSITION OF MISSOURI STATE BUDGET—ALL FUNDS</vt:lpstr>
      <vt:lpstr>Revenue Sources for General Revenue</vt:lpstr>
      <vt:lpstr>Sales Tax HAS Been Flat For  Over A Decade</vt:lpstr>
      <vt:lpstr>Missouri Income From  Capital Gains and Dividends</vt:lpstr>
      <vt:lpstr>Where Does General Revenue Spending Go?</vt:lpstr>
      <vt:lpstr>K-12 Foundation Formula Funding Since FY 2008</vt:lpstr>
      <vt:lpstr>Higher Education Funding Since FY 1996</vt:lpstr>
      <vt:lpstr> February 2015 Fiscal Year To Date  General Revenue Receipts  </vt:lpstr>
      <vt:lpstr>Our Aging Population</vt:lpstr>
      <vt:lpstr>Tom Gillaspy on AGing</vt:lpstr>
      <vt:lpstr>The “New Normal” Probably Means</vt:lpstr>
      <vt:lpstr>The Number Of Americans Turning Age 65 Increased Sharply (25%) In 2012</vt:lpstr>
      <vt:lpstr>From 2015 To 2025 The US Will See Large Increases Age 60s And 70s</vt:lpstr>
      <vt:lpstr>By 2020 The United States Will Have More People 65+ Than School Age</vt:lpstr>
      <vt:lpstr>US Labor Force Growth Will Be At Record Low Levels By The End Of This Decade</vt:lpstr>
      <vt:lpstr>Missouri’s Aging Population</vt:lpstr>
      <vt:lpstr>What Is A Reason The Average  Population Age is Increasing?</vt:lpstr>
      <vt:lpstr>The Rectangular AGe Pyramid in 2030</vt:lpstr>
      <vt:lpstr>Missouri Population</vt:lpstr>
      <vt:lpstr>Missouri Population</vt:lpstr>
      <vt:lpstr>Missouri Population</vt:lpstr>
      <vt:lpstr>State Taxes Paid by a Married Couple Before and After Retirement</vt:lpstr>
      <vt:lpstr>Seemed Like A Good Idea At the Time!!!</vt:lpstr>
      <vt:lpstr>PowerPoint Presentation</vt:lpstr>
      <vt:lpstr>What Services Does Medicaid Pay For Because Medicare Does Not?</vt:lpstr>
      <vt:lpstr>Tax Cut Legislation</vt:lpstr>
      <vt:lpstr>The Basics of Senate Bill 509</vt:lpstr>
      <vt:lpstr>Senate Bill 509</vt:lpstr>
      <vt:lpstr>Who Pays The Missouri Individual Income Tax?</vt:lpstr>
      <vt:lpstr>The Way SB 509 Would Really Work</vt:lpstr>
      <vt:lpstr>Recent Net  General Revenue Growth</vt:lpstr>
      <vt:lpstr>Revenues Since FY 1998 If SB 509 Were In Effect</vt:lpstr>
      <vt:lpstr>Summary</vt:lpstr>
      <vt:lpstr>Questions</vt:lpstr>
    </vt:vector>
  </TitlesOfParts>
  <Company>James R. Moody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R. Moody &amp; Associates</dc:title>
  <dc:creator>James Moody</dc:creator>
  <cp:lastModifiedBy>Yasbin, Ronald</cp:lastModifiedBy>
  <cp:revision>191</cp:revision>
  <cp:lastPrinted>2014-07-15T19:22:30Z</cp:lastPrinted>
  <dcterms:created xsi:type="dcterms:W3CDTF">2014-05-14T13:16:02Z</dcterms:created>
  <dcterms:modified xsi:type="dcterms:W3CDTF">2017-01-20T22:30:06Z</dcterms:modified>
</cp:coreProperties>
</file>